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65" r:id="rId5"/>
    <p:sldId id="266" r:id="rId6"/>
    <p:sldId id="279" r:id="rId7"/>
    <p:sldId id="280" r:id="rId8"/>
    <p:sldId id="290" r:id="rId9"/>
    <p:sldId id="284" r:id="rId10"/>
    <p:sldId id="285" r:id="rId11"/>
    <p:sldId id="286" r:id="rId12"/>
    <p:sldId id="287" r:id="rId13"/>
    <p:sldId id="288" r:id="rId14"/>
    <p:sldId id="289" r:id="rId15"/>
    <p:sldId id="278" r:id="rId16"/>
    <p:sldId id="291" r:id="rId17"/>
    <p:sldId id="292" r:id="rId18"/>
    <p:sldId id="293" r:id="rId19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DE65A44A-A2A8-2B45-B775-1363B79A89F9}">
          <p14:sldIdLst>
            <p14:sldId id="256"/>
            <p14:sldId id="257"/>
            <p14:sldId id="258"/>
            <p14:sldId id="265"/>
            <p14:sldId id="266"/>
            <p14:sldId id="279"/>
            <p14:sldId id="280"/>
            <p14:sldId id="290"/>
            <p14:sldId id="284"/>
            <p14:sldId id="285"/>
            <p14:sldId id="286"/>
            <p14:sldId id="287"/>
            <p14:sldId id="288"/>
            <p14:sldId id="289"/>
            <p14:sldId id="278"/>
            <p14:sldId id="291"/>
            <p14:sldId id="292"/>
            <p14:sldId id="29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1E0282"/>
    <a:srgbClr val="290B82"/>
    <a:srgbClr val="22106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13" autoAdjust="0"/>
    <p:restoredTop sz="90575" autoAdjust="0"/>
  </p:normalViewPr>
  <p:slideViewPr>
    <p:cSldViewPr snapToGrid="0" snapToObjects="1">
      <p:cViewPr varScale="1">
        <p:scale>
          <a:sx n="107" d="100"/>
          <a:sy n="107" d="100"/>
        </p:scale>
        <p:origin x="-69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8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batten:Desktop:survey%20comments%207_24_15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batten:Desktop:survey%20comments%207_24_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800" b="1" i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Sheet2!$G$15:$G$22</c:f>
              <c:strCache>
                <c:ptCount val="8"/>
                <c:pt idx="0">
                  <c:v>Navigation, Layout, Design</c:v>
                </c:pt>
                <c:pt idx="1">
                  <c:v>Content</c:v>
                </c:pt>
                <c:pt idx="2">
                  <c:v>Video Player</c:v>
                </c:pt>
                <c:pt idx="3">
                  <c:v>Search, Filter &amp; Sort</c:v>
                </c:pt>
                <c:pt idx="4">
                  <c:v>Streaming </c:v>
                </c:pt>
                <c:pt idx="5">
                  <c:v>Apps</c:v>
                </c:pt>
                <c:pt idx="6">
                  <c:v>Queue</c:v>
                </c:pt>
                <c:pt idx="7">
                  <c:v>Ads</c:v>
                </c:pt>
              </c:strCache>
            </c:strRef>
          </c:cat>
          <c:val>
            <c:numRef>
              <c:f>Sheet2!$H$15:$H$22</c:f>
              <c:numCache>
                <c:formatCode>0.00%</c:formatCode>
                <c:ptCount val="8"/>
                <c:pt idx="0">
                  <c:v>0.36</c:v>
                </c:pt>
                <c:pt idx="1">
                  <c:v>0.18</c:v>
                </c:pt>
                <c:pt idx="2">
                  <c:v>0.13</c:v>
                </c:pt>
                <c:pt idx="3">
                  <c:v>0.1</c:v>
                </c:pt>
                <c:pt idx="4">
                  <c:v>0.08</c:v>
                </c:pt>
                <c:pt idx="5">
                  <c:v>0.08</c:v>
                </c:pt>
                <c:pt idx="6">
                  <c:v>0.06</c:v>
                </c:pt>
                <c:pt idx="7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55865928"/>
        <c:axId val="-2052779128"/>
      </c:barChart>
      <c:catAx>
        <c:axId val="-2055865928"/>
        <c:scaling>
          <c:orientation val="minMax"/>
        </c:scaling>
        <c:delete val="0"/>
        <c:axPos val="b"/>
        <c:majorTickMark val="out"/>
        <c:minorTickMark val="none"/>
        <c:tickLblPos val="nextTo"/>
        <c:crossAx val="-2052779128"/>
        <c:crosses val="autoZero"/>
        <c:auto val="1"/>
        <c:lblAlgn val="ctr"/>
        <c:lblOffset val="100"/>
        <c:noMultiLvlLbl val="0"/>
      </c:catAx>
      <c:valAx>
        <c:axId val="-2052779128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-20558659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907925843213"/>
          <c:y val="0.0867682581518892"/>
          <c:w val="0.82092074156787"/>
          <c:h val="0.573704814841244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5"/>
            <c:invertIfNegative val="0"/>
            <c:bubble3D val="0"/>
            <c:spPr>
              <a:noFill/>
              <a:ln>
                <a:noFill/>
              </a:ln>
              <a:effectLst/>
            </c:spPr>
          </c:dPt>
          <c:dLbls>
            <c:txPr>
              <a:bodyPr/>
              <a:lstStyle/>
              <a:p>
                <a:pPr>
                  <a:defRPr sz="800" b="1" i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Sheet2!$G$542:$G$547</c:f>
              <c:strCache>
                <c:ptCount val="6"/>
                <c:pt idx="0">
                  <c:v>General</c:v>
                </c:pt>
                <c:pt idx="1">
                  <c:v>Navigation, Layout, Design</c:v>
                </c:pt>
                <c:pt idx="2">
                  <c:v>Content</c:v>
                </c:pt>
                <c:pt idx="3">
                  <c:v>Streaming</c:v>
                </c:pt>
                <c:pt idx="4">
                  <c:v>Customer Service</c:v>
                </c:pt>
                <c:pt idx="5">
                  <c:v>x</c:v>
                </c:pt>
              </c:strCache>
            </c:strRef>
          </c:cat>
          <c:val>
            <c:numRef>
              <c:f>Sheet2!$H$542:$H$547</c:f>
              <c:numCache>
                <c:formatCode>0.00%</c:formatCode>
                <c:ptCount val="6"/>
                <c:pt idx="0">
                  <c:v>0.05</c:v>
                </c:pt>
                <c:pt idx="1">
                  <c:v>0.025</c:v>
                </c:pt>
                <c:pt idx="2">
                  <c:v>0.02</c:v>
                </c:pt>
                <c:pt idx="3">
                  <c:v>0.009</c:v>
                </c:pt>
                <c:pt idx="4">
                  <c:v>0.002</c:v>
                </c:pt>
                <c:pt idx="5">
                  <c:v>0.35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55468088"/>
        <c:axId val="-2055438632"/>
      </c:barChart>
      <c:catAx>
        <c:axId val="-2055468088"/>
        <c:scaling>
          <c:orientation val="minMax"/>
        </c:scaling>
        <c:delete val="0"/>
        <c:axPos val="b"/>
        <c:majorTickMark val="out"/>
        <c:minorTickMark val="none"/>
        <c:tickLblPos val="nextTo"/>
        <c:crossAx val="-2055438632"/>
        <c:crosses val="autoZero"/>
        <c:auto val="1"/>
        <c:lblAlgn val="ctr"/>
        <c:lblOffset val="100"/>
        <c:noMultiLvlLbl val="0"/>
      </c:catAx>
      <c:valAx>
        <c:axId val="-2055438632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-20554680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B55A1-5DCB-5241-BDDA-2F6CE10CF054}" type="datetimeFigureOut">
              <a:rPr lang="en-US" smtClean="0"/>
              <a:t>8/18/15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23041F-18A0-CF45-9AC0-1CC37CD1F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5290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F7668-E1AE-D946-A0DA-6F2657D04BFA}" type="datetimeFigureOut">
              <a:rPr lang="en-US" smtClean="0"/>
              <a:t>8/18/15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0138C-0F9D-C04A-86AD-2788BDA55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384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03600"/>
            <a:ext cx="7772400" cy="933450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445001"/>
            <a:ext cx="7772400" cy="104371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80DA4E8-5425-B046-9704-5118AE07363E}" type="datetime1">
              <a:rPr lang="en-US" smtClean="0"/>
              <a:t>8/18/15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Proprietary &amp;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158EA97-F7F7-E74D-AA64-A6CA5F42FF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Reversed Logo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729" y="675302"/>
            <a:ext cx="1600200" cy="210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079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008A0-3C4D-6543-9BC8-747CBBA119B9}" type="datetime1">
              <a:rPr lang="en-US" smtClean="0"/>
              <a:t>8/18/15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Proprietary &amp;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8EA97-F7F7-E74D-AA64-A6CA5F42FF3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G120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5064" y="274638"/>
            <a:ext cx="1223319" cy="457200"/>
          </a:xfrm>
          <a:prstGeom prst="rect">
            <a:avLst/>
          </a:prstGeom>
        </p:spPr>
      </p:pic>
      <p:pic>
        <p:nvPicPr>
          <p:cNvPr id="8" name="Picture 7" descr="G1200 Gradient 3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0" y="6393992"/>
            <a:ext cx="9144000" cy="46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613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647" y="2477678"/>
            <a:ext cx="7772400" cy="845741"/>
          </a:xfrm>
        </p:spPr>
        <p:txBody>
          <a:bodyPr anchor="ctr"/>
          <a:lstStyle>
            <a:lvl1pPr algn="l"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7647" y="3481583"/>
            <a:ext cx="7772400" cy="624779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4F24-38D0-E445-9BC7-EF804BA301C7}" type="datetime1">
              <a:rPr lang="en-US" smtClean="0"/>
              <a:t>8/18/15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Proprietary &amp;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8EA97-F7F7-E74D-AA64-A6CA5F42FF3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Reversed Logo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9201" y="4586904"/>
            <a:ext cx="1143000" cy="150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942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50818"/>
            <a:ext cx="4038600" cy="47753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0818"/>
            <a:ext cx="4038600" cy="47753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AA274-5339-8545-89C1-484938C98EE2}" type="datetime1">
              <a:rPr lang="en-US" smtClean="0"/>
              <a:t>8/18/15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Proprietary &amp; 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8EA97-F7F7-E74D-AA64-A6CA5F42FF3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G120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5064" y="274638"/>
            <a:ext cx="1223319" cy="457200"/>
          </a:xfrm>
          <a:prstGeom prst="rect">
            <a:avLst/>
          </a:prstGeom>
        </p:spPr>
      </p:pic>
      <p:pic>
        <p:nvPicPr>
          <p:cNvPr id="9" name="Picture 8" descr="G1200 Gradient 3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0" y="6393992"/>
            <a:ext cx="9144000" cy="46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6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2729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67057"/>
            <a:ext cx="4040188" cy="41404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2729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67057"/>
            <a:ext cx="4041775" cy="41404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E8C9-6BEB-F248-96DA-552A25FDCD7D}" type="datetime1">
              <a:rPr lang="en-US" smtClean="0"/>
              <a:t>8/18/15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Proprietary &amp; Confidential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8EA97-F7F7-E74D-AA64-A6CA5F42FF32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G1200 Gradient 3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0" y="6393992"/>
            <a:ext cx="9144000" cy="46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812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412C0-DD6C-FC45-9EE5-ABEDE43F106B}" type="datetime1">
              <a:rPr lang="en-US" smtClean="0"/>
              <a:t>8/18/15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Proprietary &amp;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8EA97-F7F7-E74D-AA64-A6CA5F42FF3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G120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5064" y="274638"/>
            <a:ext cx="1223319" cy="457200"/>
          </a:xfrm>
          <a:prstGeom prst="rect">
            <a:avLst/>
          </a:prstGeom>
        </p:spPr>
      </p:pic>
      <p:pic>
        <p:nvPicPr>
          <p:cNvPr id="7" name="Picture 6" descr="G1200 Gradient 3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0" y="6393992"/>
            <a:ext cx="9144000" cy="46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044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D8D29-E8A2-D946-9271-AAF6FFC90506}" type="datetime1">
              <a:rPr lang="en-US" smtClean="0"/>
              <a:t>8/18/15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Proprietary &amp; 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8EA97-F7F7-E74D-AA64-A6CA5F42FF32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G120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5064" y="274638"/>
            <a:ext cx="122331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26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669726" y="446484"/>
            <a:ext cx="3750469" cy="2803922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669726" y="3348633"/>
            <a:ext cx="3750469" cy="288428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160729" algn="ctr">
              <a:spcBef>
                <a:spcPts val="0"/>
              </a:spcBef>
              <a:buSzTx/>
              <a:buNone/>
              <a:defRPr sz="2200"/>
            </a:lvl2pPr>
            <a:lvl3pPr marL="0" indent="321457" algn="ctr">
              <a:spcBef>
                <a:spcPts val="0"/>
              </a:spcBef>
              <a:buSzTx/>
              <a:buNone/>
              <a:defRPr sz="2200"/>
            </a:lvl3pPr>
            <a:lvl4pPr marL="0" indent="482186" algn="ctr">
              <a:spcBef>
                <a:spcPts val="0"/>
              </a:spcBef>
              <a:buSzTx/>
              <a:buNone/>
              <a:defRPr sz="2200"/>
            </a:lvl4pPr>
            <a:lvl5pPr marL="0" indent="642915" algn="ctr">
              <a:spcBef>
                <a:spcPts val="0"/>
              </a:spcBef>
              <a:buSzTx/>
              <a:buNone/>
              <a:defRPr sz="2200"/>
            </a:lvl5pPr>
          </a:lstStyle>
          <a:p>
            <a:pPr lvl="0">
              <a:defRPr sz="1800"/>
            </a:pPr>
            <a:r>
              <a:rPr sz="2200"/>
              <a:t>Body Level One</a:t>
            </a:r>
          </a:p>
          <a:p>
            <a:pPr lvl="1">
              <a:defRPr sz="1800"/>
            </a:pPr>
            <a:r>
              <a:rPr sz="2200"/>
              <a:t>Body Level Two</a:t>
            </a:r>
          </a:p>
          <a:p>
            <a:pPr lvl="2">
              <a:defRPr sz="1800"/>
            </a:pPr>
            <a:r>
              <a:rPr sz="2200"/>
              <a:t>Body Level Three</a:t>
            </a:r>
          </a:p>
          <a:p>
            <a:pPr lvl="3">
              <a:defRPr sz="1800"/>
            </a:pPr>
            <a:r>
              <a:rPr sz="2200"/>
              <a:t>Body Level Four</a:t>
            </a:r>
          </a:p>
          <a:p>
            <a:pPr lvl="4">
              <a:defRPr sz="1800"/>
            </a:pPr>
            <a:r>
              <a:rPr sz="22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615438546"/>
      </p:ext>
    </p:extLst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1277" y="6486525"/>
            <a:ext cx="375573" cy="297380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A6A6A6"/>
                </a:solidFill>
                <a:latin typeface=""/>
              </a:defRPr>
            </a:lvl1pPr>
          </a:lstStyle>
          <a:p>
            <a:fld id="{F94B57CF-9B6E-F049-8923-BCC06854C3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461680" y="5851642"/>
            <a:ext cx="8206067" cy="6348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i="1" baseline="0">
                <a:solidFill>
                  <a:schemeClr val="bg1">
                    <a:lumMod val="50000"/>
                  </a:schemeClr>
                </a:solidFill>
                <a:latin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Use this space for additional information or to insert a footnote. Arial 10-pt, Italic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72955" y="0"/>
            <a:ext cx="7929349" cy="668740"/>
          </a:xfrm>
          <a:prstGeom prst="rect">
            <a:avLst/>
          </a:prstGeom>
        </p:spPr>
        <p:txBody>
          <a:bodyPr anchor="ctr"/>
          <a:lstStyle>
            <a:lvl1pPr marL="45720" indent="0">
              <a:buNone/>
              <a:defRPr sz="20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Blank slide with bullets</a:t>
            </a:r>
            <a:endParaRPr lang="en-US" dirty="0"/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458788" y="1182689"/>
            <a:ext cx="8208959" cy="5303836"/>
          </a:xfrm>
          <a:prstGeom prst="rect">
            <a:avLst/>
          </a:prstGeo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 typeface="Arial" pitchFamily="34" charset="0"/>
              <a:buChar char="•"/>
              <a:defRPr sz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buFont typeface="Arial" pitchFamily="34" charset="0"/>
              <a:buChar char="•"/>
              <a:defRPr sz="1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buFont typeface="Arial" pitchFamily="34" charset="0"/>
              <a:buChar char="•"/>
              <a:defRPr sz="10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buFont typeface="Arial" pitchFamily="34" charset="0"/>
              <a:buChar char="•"/>
              <a:defRPr sz="1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First Bullet, 12-pt Arial (Use Bold if headline)</a:t>
            </a:r>
          </a:p>
          <a:p>
            <a:pPr lvl="1"/>
            <a:r>
              <a:rPr lang="en-US" dirty="0" smtClean="0"/>
              <a:t>First bullet point, 12-pt Arial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level, 11-pt Arial</a:t>
            </a:r>
          </a:p>
          <a:p>
            <a:pPr lvl="4"/>
            <a:r>
              <a:rPr lang="en-US" dirty="0" smtClean="0"/>
              <a:t>Fourth level, 10-pt Arial</a:t>
            </a:r>
          </a:p>
          <a:p>
            <a:pPr lvl="3"/>
            <a:endParaRPr lang="en-US" dirty="0" smtClean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203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69454"/>
            <a:ext cx="8229600" cy="651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72232"/>
            <a:ext cx="8229600" cy="4953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806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rgbClr val="FFFFFF"/>
                </a:solidFill>
              </a:defRPr>
            </a:lvl1pPr>
          </a:lstStyle>
          <a:p>
            <a:fld id="{B373F09A-3F1F-A34D-918C-7183EE06FB5D}" type="datetime1">
              <a:rPr lang="en-US" smtClean="0"/>
              <a:pPr/>
              <a:t>8/18/15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806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Proprietary &amp; Confidential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806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rgbClr val="FFFFFF"/>
                </a:solidFill>
              </a:defRPr>
            </a:lvl1pPr>
          </a:lstStyle>
          <a:p>
            <a:fld id="{A158EA97-F7F7-E74D-AA64-A6CA5F42FF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835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accent4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660066"/>
        </a:buClr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660066"/>
        </a:buClr>
        <a:buSzPct val="75000"/>
        <a:buFont typeface="Courier New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66006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660066"/>
        </a:buClr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660066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ss-tricks.com/screen-resolution-notequalto-browser-window/" TargetMode="External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ss-tricks.com/screen-resolution-notequalto-browser-window/" TargetMode="External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DA4E8-5425-B046-9704-5118AE07363E}" type="datetime1">
              <a:rPr lang="en-US" smtClean="0"/>
              <a:t>8/18/15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Proprietary &amp;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8EA97-F7F7-E74D-AA64-A6CA5F42FF32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Text Placeholder 7"/>
          <p:cNvSpPr txBox="1">
            <a:spLocks/>
          </p:cNvSpPr>
          <p:nvPr/>
        </p:nvSpPr>
        <p:spPr>
          <a:xfrm>
            <a:off x="828707" y="3180380"/>
            <a:ext cx="2444750" cy="24014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buFontTx/>
              <a:buNone/>
              <a:defRPr sz="1200" b="0" kern="12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July 17, 2015</a:t>
            </a:r>
            <a:endParaRPr lang="en-US" dirty="0"/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828707" y="3467762"/>
            <a:ext cx="6435725" cy="6418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buNone/>
              <a:defRPr sz="30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30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defTabSz="457200" rtl="0" eaLnBrk="1" latinLnBrk="0" hangingPunct="1">
              <a:defRPr sz="30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defTabSz="457200" rtl="0" eaLnBrk="1" latinLnBrk="0" hangingPunct="1">
              <a:defRPr sz="30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defTabSz="457200" rtl="0" eaLnBrk="1" latinLnBrk="0" hangingPunct="1">
              <a:defRPr sz="30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FUNimation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VoC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Results</a:t>
            </a:r>
          </a:p>
        </p:txBody>
      </p:sp>
      <p:sp>
        <p:nvSpPr>
          <p:cNvPr id="9" name="Text Placeholder 7"/>
          <p:cNvSpPr txBox="1">
            <a:spLocks/>
          </p:cNvSpPr>
          <p:nvPr/>
        </p:nvSpPr>
        <p:spPr>
          <a:xfrm>
            <a:off x="828707" y="4109656"/>
            <a:ext cx="2444750" cy="24014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660066"/>
              </a:buClr>
              <a:buFontTx/>
              <a:buNone/>
              <a:defRPr sz="1200" kern="12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660066"/>
              </a:buClr>
              <a:buSzPct val="75000"/>
              <a:buFont typeface="Courier New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660066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660066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660066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July 6 – July 24</a:t>
            </a:r>
          </a:p>
          <a:p>
            <a:r>
              <a:rPr lang="en-US" dirty="0" smtClean="0"/>
              <a:t>Creative </a:t>
            </a:r>
            <a:endParaRPr lang="en-US" dirty="0"/>
          </a:p>
        </p:txBody>
      </p:sp>
      <p:sp>
        <p:nvSpPr>
          <p:cNvPr id="10" name="Text Placeholder 7"/>
          <p:cNvSpPr txBox="1">
            <a:spLocks/>
          </p:cNvSpPr>
          <p:nvPr/>
        </p:nvSpPr>
        <p:spPr>
          <a:xfrm>
            <a:off x="828707" y="4871822"/>
            <a:ext cx="2444750" cy="24014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660066"/>
              </a:buClr>
              <a:buFontTx/>
              <a:buNone/>
              <a:defRPr sz="1200" kern="12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660066"/>
              </a:buClr>
              <a:buSzPct val="75000"/>
              <a:buFont typeface="Courier New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660066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660066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660066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David Batten</a:t>
            </a:r>
          </a:p>
          <a:p>
            <a:r>
              <a:rPr lang="en-US" dirty="0" smtClean="0"/>
              <a:t>Sr. UX Architect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842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of Purchases</a:t>
            </a:r>
            <a:endParaRPr lang="en-US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008A0-3C4D-6543-9BC8-747CBBA119B9}" type="datetime1">
              <a:rPr lang="en-US" smtClean="0"/>
              <a:t>8/18/15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8EA97-F7F7-E74D-AA64-A6CA5F42FF32}" type="slidenum">
              <a:rPr lang="en-US" smtClean="0"/>
              <a:t>10</a:t>
            </a:fld>
            <a:endParaRPr lang="en-US"/>
          </a:p>
        </p:txBody>
      </p:sp>
      <p:pic>
        <p:nvPicPr>
          <p:cNvPr id="3" name="Picture 2" descr="Screen Shot 2015-07-27 at 9.28.2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318710"/>
            <a:ext cx="8313897" cy="459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764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Drivers to the Website</a:t>
            </a:r>
            <a:endParaRPr lang="en-US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008A0-3C4D-6543-9BC8-747CBBA119B9}" type="datetime1">
              <a:rPr lang="en-US" smtClean="0"/>
              <a:t>8/18/15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8EA97-F7F7-E74D-AA64-A6CA5F42FF32}" type="slidenum">
              <a:rPr lang="en-US" smtClean="0"/>
              <a:t>11</a:t>
            </a:fld>
            <a:endParaRPr lang="en-US"/>
          </a:p>
        </p:txBody>
      </p:sp>
      <p:pic>
        <p:nvPicPr>
          <p:cNvPr id="3" name="Picture 2" descr="Screen Shot 2015-07-24 at 9.50.4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64963"/>
            <a:ext cx="8464366" cy="373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021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of Website Visitation </a:t>
            </a:r>
            <a:endParaRPr lang="en-US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008A0-3C4D-6543-9BC8-747CBBA119B9}" type="datetime1">
              <a:rPr lang="en-US" smtClean="0"/>
              <a:t>8/18/15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8EA97-F7F7-E74D-AA64-A6CA5F42FF32}" type="slidenum">
              <a:rPr lang="en-US" smtClean="0"/>
              <a:t>12</a:t>
            </a:fld>
            <a:endParaRPr lang="en-US"/>
          </a:p>
        </p:txBody>
      </p:sp>
      <p:pic>
        <p:nvPicPr>
          <p:cNvPr id="3" name="Picture 2" descr="Screen Shot 2015-07-27 at 9.29.4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471"/>
            <a:ext cx="7640112" cy="481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038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Reason for Website Visitation </a:t>
            </a:r>
            <a:r>
              <a:rPr lang="en-US" sz="1000" dirty="0" smtClean="0"/>
              <a:t>(last visit) </a:t>
            </a:r>
            <a:endParaRPr lang="en-US" sz="1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008A0-3C4D-6543-9BC8-747CBBA119B9}" type="datetime1">
              <a:rPr lang="en-US" smtClean="0"/>
              <a:t>8/18/15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8EA97-F7F7-E74D-AA64-A6CA5F42FF32}" type="slidenum">
              <a:rPr lang="en-US" smtClean="0"/>
              <a:t>13</a:t>
            </a:fld>
            <a:endParaRPr lang="en-US"/>
          </a:p>
        </p:txBody>
      </p:sp>
      <p:pic>
        <p:nvPicPr>
          <p:cNvPr id="3" name="Picture 2" descr="Screen Shot 2015-07-27 at 9.30.3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96014"/>
            <a:ext cx="8496300" cy="443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20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NPS Scores</a:t>
            </a:r>
            <a:r>
              <a:rPr lang="en-US" baseline="30000" dirty="0" smtClean="0"/>
              <a:t>*</a:t>
            </a:r>
            <a:r>
              <a:rPr lang="en-US" dirty="0" smtClean="0"/>
              <a:t> </a:t>
            </a:r>
            <a:r>
              <a:rPr lang="en-US" sz="1200" dirty="0" smtClean="0"/>
              <a:t>(-100 to +100 range)</a:t>
            </a:r>
            <a:endParaRPr lang="en-US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8EA97-F7F7-E74D-AA64-A6CA5F42FF32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298603"/>
              </p:ext>
            </p:extLst>
          </p:nvPr>
        </p:nvGraphicFramePr>
        <p:xfrm>
          <a:off x="547862" y="1416402"/>
          <a:ext cx="8338159" cy="26189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1438"/>
                <a:gridCol w="799177"/>
                <a:gridCol w="645909"/>
                <a:gridCol w="799176"/>
                <a:gridCol w="908653"/>
                <a:gridCol w="941495"/>
                <a:gridCol w="974338"/>
                <a:gridCol w="1105710"/>
                <a:gridCol w="1102263"/>
              </a:tblGrid>
              <a:tr h="67537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Metric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Total Survey</a:t>
                      </a:r>
                    </a:p>
                    <a:p>
                      <a:pPr algn="ctr"/>
                      <a:r>
                        <a:rPr lang="en-US" sz="1000" dirty="0" smtClean="0"/>
                        <a:t>N=500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New Users</a:t>
                      </a:r>
                    </a:p>
                    <a:p>
                      <a:pPr algn="ctr"/>
                      <a:r>
                        <a:rPr lang="en-US" sz="1000" dirty="0" smtClean="0"/>
                        <a:t>N=317**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&lt; 6 Month Users</a:t>
                      </a:r>
                    </a:p>
                    <a:p>
                      <a:pPr algn="ctr"/>
                      <a:r>
                        <a:rPr lang="en-US" sz="1000" dirty="0" smtClean="0"/>
                        <a:t>N=166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 6 Month to &lt; 3 Year</a:t>
                      </a:r>
                      <a:r>
                        <a:rPr lang="en-US" sz="1400" baseline="0" dirty="0" smtClean="0"/>
                        <a:t> Users</a:t>
                      </a:r>
                    </a:p>
                    <a:p>
                      <a:pPr algn="ctr"/>
                      <a:r>
                        <a:rPr lang="en-US" sz="1000" dirty="0" smtClean="0"/>
                        <a:t>N=201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 to 5 Year Users</a:t>
                      </a:r>
                    </a:p>
                    <a:p>
                      <a:pPr algn="ctr"/>
                      <a:r>
                        <a:rPr lang="en-US" sz="1000" dirty="0" smtClean="0"/>
                        <a:t>N=50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5+ Year Users</a:t>
                      </a:r>
                    </a:p>
                    <a:p>
                      <a:pPr algn="ctr"/>
                      <a:r>
                        <a:rPr lang="en-US" sz="1000" dirty="0" smtClean="0"/>
                        <a:t>N=83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Comparison Metric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Notes</a:t>
                      </a:r>
                      <a:endParaRPr lang="en-US" sz="1400" dirty="0"/>
                    </a:p>
                  </a:txBody>
                  <a:tcPr/>
                </a:tc>
              </a:tr>
              <a:tr h="36340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NPS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000" baseline="0" dirty="0" smtClean="0"/>
                        <a:t>(website)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+31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-14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-14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/>
                        <a:t>Generic websites</a:t>
                      </a:r>
                      <a:endParaRPr lang="en-US" sz="1000" dirty="0"/>
                    </a:p>
                  </a:txBody>
                  <a:tcPr/>
                </a:tc>
              </a:tr>
              <a:tr h="55619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NPS </a:t>
                      </a:r>
                      <a:r>
                        <a:rPr lang="en-US" sz="1000" dirty="0" smtClean="0"/>
                        <a:t>(watch streaming</a:t>
                      </a:r>
                      <a:r>
                        <a:rPr lang="en-US" sz="1000" baseline="0" dirty="0" smtClean="0"/>
                        <a:t> service)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+34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+56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/>
                        <a:t>Best of Breed (Pandora/Netflix)</a:t>
                      </a:r>
                      <a:endParaRPr lang="en-US" sz="1000" dirty="0"/>
                    </a:p>
                  </a:txBody>
                  <a:tcPr/>
                </a:tc>
              </a:tr>
              <a:tr h="55619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NPS </a:t>
                      </a:r>
                      <a:r>
                        <a:rPr lang="en-US" sz="1000" dirty="0" smtClean="0"/>
                        <a:t>(purchase DVDs/</a:t>
                      </a:r>
                      <a:r>
                        <a:rPr lang="en-US" sz="1000" dirty="0" err="1" smtClean="0"/>
                        <a:t>Blu</a:t>
                      </a:r>
                      <a:r>
                        <a:rPr lang="en-US" sz="1000" dirty="0" smtClean="0"/>
                        <a:t>-rays, Merchandise)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+8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+64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/>
                        <a:t>Best of Breed  (Amazon/</a:t>
                      </a:r>
                      <a:r>
                        <a:rPr lang="en-US" sz="1000" dirty="0" err="1" smtClean="0"/>
                        <a:t>Zappos</a:t>
                      </a:r>
                      <a:r>
                        <a:rPr lang="en-US" sz="1000" dirty="0" smtClean="0"/>
                        <a:t>)</a:t>
                      </a:r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57200" y="4034205"/>
            <a:ext cx="83381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 smtClean="0"/>
          </a:p>
          <a:p>
            <a:r>
              <a:rPr lang="en-US" sz="1600" dirty="0" smtClean="0"/>
              <a:t>Whereas the </a:t>
            </a:r>
            <a:r>
              <a:rPr lang="en-US" sz="1600" dirty="0" err="1" smtClean="0"/>
              <a:t>FUNimation</a:t>
            </a:r>
            <a:r>
              <a:rPr lang="en-US" sz="1600" dirty="0" smtClean="0"/>
              <a:t> website is on par with a ‘generic’ website for first time users who have not established a loyalty to the product/company, it significantly lags behind the ‘Best of Breed’ for Streaming and Purchasing among loyal customers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47861" y="5118816"/>
            <a:ext cx="8254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smtClean="0"/>
              <a:t>*</a:t>
            </a:r>
            <a:r>
              <a:rPr lang="en-US" sz="1000" dirty="0" smtClean="0"/>
              <a:t>The </a:t>
            </a:r>
            <a:r>
              <a:rPr lang="en-US" sz="1000" dirty="0"/>
              <a:t>Net Promoter Score is an index ranging from -100 to </a:t>
            </a:r>
            <a:r>
              <a:rPr lang="en-US" sz="1000" dirty="0" smtClean="0"/>
              <a:t>+100 </a:t>
            </a:r>
            <a:r>
              <a:rPr lang="en-US" sz="1000" dirty="0"/>
              <a:t>that measures the willingness of customers to recommend a company’s products or services to others. It is used as a proxy for gauging the customer’s overall satisfaction with a company’s product or service and the customer’s loyalty to the brand</a:t>
            </a:r>
            <a:r>
              <a:rPr lang="en-US" sz="1000" dirty="0" smtClean="0"/>
              <a:t>.</a:t>
            </a:r>
          </a:p>
          <a:p>
            <a:endParaRPr lang="en-US" sz="1000" dirty="0"/>
          </a:p>
          <a:p>
            <a:pPr marL="171450" indent="-171450">
              <a:buFont typeface="Arial"/>
              <a:buChar char="•"/>
            </a:pPr>
            <a:r>
              <a:rPr lang="en-US" sz="1000" dirty="0" smtClean="0"/>
              <a:t>It costs a company much more money to win back a detractor as opposed to </a:t>
            </a:r>
            <a:r>
              <a:rPr lang="en-US" sz="1000" dirty="0"/>
              <a:t>keeping promoters. </a:t>
            </a:r>
            <a:endParaRPr lang="en-US" sz="1000" dirty="0" smtClean="0"/>
          </a:p>
          <a:p>
            <a:pPr marL="171450" indent="-171450">
              <a:buFont typeface="Arial"/>
              <a:buChar char="•"/>
            </a:pPr>
            <a:endParaRPr lang="en-US" sz="1000" dirty="0" smtClean="0"/>
          </a:p>
          <a:p>
            <a:pPr marL="171450" indent="-171450">
              <a:buFont typeface="Arial"/>
              <a:buChar char="•"/>
            </a:pPr>
            <a:r>
              <a:rPr lang="en-US" sz="1000" dirty="0"/>
              <a:t>The reverse is true with a customer enthusiast and promoter. They’ll buy more from the company they love, they’ll need less customer service and will refer friends and relatives. Free publicity from a promoter means the company need not spend as much on marketing and </a:t>
            </a:r>
            <a:r>
              <a:rPr lang="en-US" sz="1000" dirty="0" smtClean="0"/>
              <a:t>advertising.</a:t>
            </a:r>
            <a:endParaRPr lang="en-US" sz="1000" dirty="0"/>
          </a:p>
        </p:txBody>
      </p:sp>
      <p:sp>
        <p:nvSpPr>
          <p:cNvPr id="2" name="TextBox 1"/>
          <p:cNvSpPr txBox="1"/>
          <p:nvPr/>
        </p:nvSpPr>
        <p:spPr>
          <a:xfrm>
            <a:off x="482495" y="4031847"/>
            <a:ext cx="25678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** Value from New User Baseline Test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0175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Satisfaction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008A0-3C4D-6543-9BC8-747CBBA119B9}" type="datetime1">
              <a:rPr lang="en-US" smtClean="0"/>
              <a:t>8/18/15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8EA97-F7F7-E74D-AA64-A6CA5F42FF32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076121"/>
              </p:ext>
            </p:extLst>
          </p:nvPr>
        </p:nvGraphicFramePr>
        <p:xfrm>
          <a:off x="547862" y="1416402"/>
          <a:ext cx="8138940" cy="2956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4952"/>
                <a:gridCol w="891992"/>
                <a:gridCol w="1014641"/>
                <a:gridCol w="914292"/>
                <a:gridCol w="1114991"/>
                <a:gridCol w="1114991"/>
                <a:gridCol w="1014641"/>
                <a:gridCol w="1148440"/>
              </a:tblGrid>
              <a:tr h="67537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Metric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Total Survey Mean*</a:t>
                      </a:r>
                    </a:p>
                    <a:p>
                      <a:pPr algn="ctr"/>
                      <a:r>
                        <a:rPr lang="en-US" sz="1000" dirty="0" smtClean="0"/>
                        <a:t>N=286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Total Survey % </a:t>
                      </a:r>
                    </a:p>
                    <a:p>
                      <a:pPr algn="ctr"/>
                      <a:r>
                        <a:rPr lang="en-US" sz="1000" dirty="0" smtClean="0"/>
                        <a:t>(Satisfied or Very Satisfied)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&lt; 6 Month Users</a:t>
                      </a:r>
                    </a:p>
                    <a:p>
                      <a:pPr algn="ctr"/>
                      <a:r>
                        <a:rPr lang="en-US" sz="1000" dirty="0" smtClean="0"/>
                        <a:t>% / Mean</a:t>
                      </a:r>
                    </a:p>
                    <a:p>
                      <a:pPr algn="ctr"/>
                      <a:r>
                        <a:rPr lang="en-US" sz="1000" dirty="0" smtClean="0"/>
                        <a:t>N=166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 6 Month to &lt; 3 Year</a:t>
                      </a:r>
                      <a:r>
                        <a:rPr lang="en-US" sz="1400" baseline="0" dirty="0" smtClean="0"/>
                        <a:t> Users</a:t>
                      </a:r>
                    </a:p>
                    <a:p>
                      <a:pPr algn="ctr"/>
                      <a:r>
                        <a:rPr lang="en-US" sz="1000" baseline="0" dirty="0" smtClean="0"/>
                        <a:t>% / Mean</a:t>
                      </a:r>
                    </a:p>
                    <a:p>
                      <a:pPr algn="ctr"/>
                      <a:r>
                        <a:rPr lang="en-US" sz="1000" baseline="0" dirty="0" smtClean="0"/>
                        <a:t>N=201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 to 5 Year Users</a:t>
                      </a:r>
                    </a:p>
                    <a:p>
                      <a:pPr algn="ctr"/>
                      <a:r>
                        <a:rPr lang="en-US" sz="1000" dirty="0" smtClean="0"/>
                        <a:t>% / Mean</a:t>
                      </a:r>
                    </a:p>
                    <a:p>
                      <a:pPr algn="ctr"/>
                      <a:r>
                        <a:rPr lang="en-US" sz="1000" dirty="0" smtClean="0"/>
                        <a:t>N=50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5+ Year Users</a:t>
                      </a:r>
                    </a:p>
                    <a:p>
                      <a:pPr algn="ctr"/>
                      <a:r>
                        <a:rPr lang="en-US" sz="1000" dirty="0" smtClean="0"/>
                        <a:t>% / Mean</a:t>
                      </a:r>
                    </a:p>
                    <a:p>
                      <a:pPr algn="ctr"/>
                      <a:r>
                        <a:rPr lang="en-US" sz="1000" dirty="0" smtClean="0"/>
                        <a:t>N=83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Comparison Metric</a:t>
                      </a:r>
                    </a:p>
                    <a:p>
                      <a:pPr algn="ctr"/>
                      <a:r>
                        <a:rPr lang="en-US" sz="1400" dirty="0" smtClean="0"/>
                        <a:t>Mean </a:t>
                      </a:r>
                    </a:p>
                    <a:p>
                      <a:pPr algn="ctr"/>
                      <a:r>
                        <a:rPr lang="en-US" sz="1000" dirty="0" smtClean="0"/>
                        <a:t>(50</a:t>
                      </a:r>
                      <a:r>
                        <a:rPr lang="en-US" sz="1000" baseline="30000" dirty="0" smtClean="0"/>
                        <a:t>th</a:t>
                      </a:r>
                      <a:r>
                        <a:rPr lang="en-US" sz="1000" dirty="0" smtClean="0"/>
                        <a:t> Percentile)</a:t>
                      </a:r>
                      <a:endParaRPr lang="en-US" sz="1000" dirty="0"/>
                    </a:p>
                  </a:txBody>
                  <a:tcPr/>
                </a:tc>
              </a:tr>
              <a:tr h="36340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Website Ease of Navigation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5.2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51%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47 / 5.1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56 / 5.3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56 / 5.4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48 / 5.1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</a:tr>
              <a:tr h="55619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Website Layout / Design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5.4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59%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54 / 5.3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60 / 5.5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68 / 5.6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58 / 5.2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</a:tr>
              <a:tr h="55619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Website</a:t>
                      </a:r>
                      <a:r>
                        <a:rPr lang="en-US" sz="1200" baseline="0" dirty="0" smtClean="0"/>
                        <a:t> m</a:t>
                      </a:r>
                      <a:r>
                        <a:rPr lang="en-US" sz="1200" dirty="0" smtClean="0"/>
                        <a:t>eets your Needs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61%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61 / 5.4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64 / 5.6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60 / 5.4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60 / 5.5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47862" y="4418703"/>
            <a:ext cx="84288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* Out of a 7 point scale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7862" y="4817750"/>
            <a:ext cx="83381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</a:t>
            </a:r>
            <a:r>
              <a:rPr lang="en-US" sz="1600" dirty="0" err="1" smtClean="0"/>
              <a:t>FUNimation</a:t>
            </a:r>
            <a:r>
              <a:rPr lang="en-US" sz="1600" dirty="0" smtClean="0"/>
              <a:t> website consistently hovers around the 50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percentile for user satisfaction of Navigation and Layout/Design with the general trend being that users tend to be more satisfied the longer they use (learn) the website.  </a:t>
            </a:r>
          </a:p>
          <a:p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58780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 Analysis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202077" y="2016226"/>
            <a:ext cx="12382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% of Responses</a:t>
            </a:r>
            <a:endParaRPr lang="en-US" sz="1000" dirty="0"/>
          </a:p>
        </p:txBody>
      </p:sp>
      <p:sp>
        <p:nvSpPr>
          <p:cNvPr id="43" name="TextBox 42"/>
          <p:cNvSpPr txBox="1"/>
          <p:nvPr/>
        </p:nvSpPr>
        <p:spPr>
          <a:xfrm>
            <a:off x="2087529" y="3918774"/>
            <a:ext cx="14140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Topical Area</a:t>
            </a:r>
            <a:endParaRPr lang="en-US" sz="10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2087529" y="1037949"/>
            <a:ext cx="14140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Negative Comments</a:t>
            </a:r>
            <a:endParaRPr lang="en-US" sz="1000" b="1" dirty="0"/>
          </a:p>
        </p:txBody>
      </p:sp>
      <p:graphicFrame>
        <p:nvGraphicFramePr>
          <p:cNvPr id="45" name="Chart 4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2535501"/>
              </p:ext>
            </p:extLst>
          </p:nvPr>
        </p:nvGraphicFramePr>
        <p:xfrm>
          <a:off x="523240" y="1302035"/>
          <a:ext cx="3927251" cy="2937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7" name="Chart 4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0865481"/>
              </p:ext>
            </p:extLst>
          </p:nvPr>
        </p:nvGraphicFramePr>
        <p:xfrm>
          <a:off x="4685804" y="1200123"/>
          <a:ext cx="4458196" cy="2634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10"/>
          <p:cNvSpPr/>
          <p:nvPr/>
        </p:nvSpPr>
        <p:spPr>
          <a:xfrm>
            <a:off x="8600076" y="1302035"/>
            <a:ext cx="543924" cy="1947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6189801" y="1037949"/>
            <a:ext cx="14140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Positive Comments</a:t>
            </a:r>
            <a:endParaRPr lang="en-US" sz="10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6189801" y="3918774"/>
            <a:ext cx="14140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Topical Area</a:t>
            </a:r>
            <a:endParaRPr lang="en-US" sz="1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523240" y="4164995"/>
            <a:ext cx="3987710" cy="2605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</a:pPr>
            <a:r>
              <a:rPr lang="en-US" sz="1100" dirty="0" smtClean="0"/>
              <a:t>Navigation, Layout, Design – </a:t>
            </a:r>
            <a:r>
              <a:rPr lang="en-US" sz="1000" dirty="0" smtClean="0"/>
              <a:t>Taxonomy, Clutter, Visuals, Business Silos</a:t>
            </a:r>
          </a:p>
          <a:p>
            <a:pPr>
              <a:spcBef>
                <a:spcPts val="400"/>
              </a:spcBef>
            </a:pPr>
            <a:r>
              <a:rPr lang="en-US" sz="1100" dirty="0" smtClean="0"/>
              <a:t>Content – </a:t>
            </a:r>
            <a:r>
              <a:rPr lang="en-US" sz="1000" dirty="0" smtClean="0"/>
              <a:t>Subs, Dubs, Series Info, More Shows</a:t>
            </a:r>
          </a:p>
          <a:p>
            <a:pPr>
              <a:spcBef>
                <a:spcPts val="400"/>
              </a:spcBef>
            </a:pPr>
            <a:r>
              <a:rPr lang="en-US" sz="1100" dirty="0" smtClean="0"/>
              <a:t>Video Player – </a:t>
            </a:r>
            <a:r>
              <a:rPr lang="en-US" sz="1000" dirty="0" smtClean="0"/>
              <a:t>Features, Functions, Enhancements</a:t>
            </a:r>
          </a:p>
          <a:p>
            <a:pPr>
              <a:spcBef>
                <a:spcPts val="400"/>
              </a:spcBef>
            </a:pPr>
            <a:r>
              <a:rPr lang="en-US" sz="1100" dirty="0" smtClean="0"/>
              <a:t>Search, Filter &amp; Sort – </a:t>
            </a:r>
            <a:r>
              <a:rPr lang="en-US" sz="1000" dirty="0" smtClean="0"/>
              <a:t>All Inclusive Search, Scoped Search, Filter &amp; Sort Behavior, Multiple Search fields on pages</a:t>
            </a:r>
          </a:p>
          <a:p>
            <a:pPr>
              <a:spcBef>
                <a:spcPts val="400"/>
              </a:spcBef>
            </a:pPr>
            <a:r>
              <a:rPr lang="en-US" sz="1100" dirty="0" smtClean="0"/>
              <a:t>Streaming – </a:t>
            </a:r>
            <a:r>
              <a:rPr lang="en-US" sz="1000" dirty="0" smtClean="0"/>
              <a:t>Bandwidth Issues, Buffering, Stream Drops</a:t>
            </a:r>
          </a:p>
          <a:p>
            <a:pPr>
              <a:spcBef>
                <a:spcPts val="400"/>
              </a:spcBef>
            </a:pPr>
            <a:r>
              <a:rPr lang="en-US" sz="1100" dirty="0" smtClean="0"/>
              <a:t>Apps – </a:t>
            </a:r>
            <a:r>
              <a:rPr lang="en-US" sz="1000" dirty="0" smtClean="0"/>
              <a:t>Features, Functions, Enhancements, Pay </a:t>
            </a:r>
            <a:r>
              <a:rPr lang="en-US" sz="1000" dirty="0" err="1" smtClean="0"/>
              <a:t>vs</a:t>
            </a:r>
            <a:r>
              <a:rPr lang="en-US" sz="1000" dirty="0" smtClean="0"/>
              <a:t> Free Apps, Apps for other platforms (Apple TV)</a:t>
            </a:r>
          </a:p>
          <a:p>
            <a:pPr>
              <a:spcBef>
                <a:spcPts val="400"/>
              </a:spcBef>
            </a:pPr>
            <a:r>
              <a:rPr lang="en-US" sz="1100" dirty="0" smtClean="0"/>
              <a:t>Queue – </a:t>
            </a:r>
            <a:r>
              <a:rPr lang="en-US" sz="1000" dirty="0" smtClean="0"/>
              <a:t>Enhancements, Visibility</a:t>
            </a:r>
          </a:p>
          <a:p>
            <a:pPr>
              <a:spcBef>
                <a:spcPts val="400"/>
              </a:spcBef>
            </a:pPr>
            <a:r>
              <a:rPr lang="en-US" sz="1100" dirty="0" smtClean="0"/>
              <a:t>Ads – </a:t>
            </a:r>
            <a:r>
              <a:rPr lang="en-US" sz="1000" dirty="0" smtClean="0"/>
              <a:t>Popup ads (DBZ), Subscriber getting HULU player or Free Player w/ Ads on certain shows, “Spotlights” size</a:t>
            </a:r>
          </a:p>
          <a:p>
            <a:endParaRPr lang="en-US" sz="1100" dirty="0" smtClean="0"/>
          </a:p>
          <a:p>
            <a:r>
              <a:rPr lang="en-US" sz="1100" dirty="0"/>
              <a:t>	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909910" y="4239702"/>
            <a:ext cx="3987710" cy="1790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</a:pPr>
            <a:r>
              <a:rPr lang="en-US" sz="1100" dirty="0" smtClean="0"/>
              <a:t>General – </a:t>
            </a:r>
            <a:r>
              <a:rPr lang="en-US" sz="1000" dirty="0" smtClean="0"/>
              <a:t>General non specific compliment (</a:t>
            </a:r>
            <a:r>
              <a:rPr lang="en-US" sz="1000" dirty="0" err="1" smtClean="0"/>
              <a:t>ie</a:t>
            </a:r>
            <a:r>
              <a:rPr lang="en-US" sz="1000" dirty="0" smtClean="0"/>
              <a:t>., “You’ve improved so MUCH since the last website”)</a:t>
            </a:r>
          </a:p>
          <a:p>
            <a:pPr>
              <a:spcBef>
                <a:spcPts val="400"/>
              </a:spcBef>
            </a:pPr>
            <a:r>
              <a:rPr lang="en-US" sz="1100" dirty="0" smtClean="0"/>
              <a:t>Navigation, Layout, Design – </a:t>
            </a:r>
            <a:r>
              <a:rPr lang="en-US" sz="1000" dirty="0" smtClean="0"/>
              <a:t>No problems finding things, like the layout</a:t>
            </a:r>
          </a:p>
          <a:p>
            <a:pPr>
              <a:spcBef>
                <a:spcPts val="400"/>
              </a:spcBef>
            </a:pPr>
            <a:r>
              <a:rPr lang="en-US" sz="1100" dirty="0" smtClean="0"/>
              <a:t>Content – </a:t>
            </a:r>
            <a:r>
              <a:rPr lang="en-US" sz="1000" dirty="0" smtClean="0"/>
              <a:t>Love the amount of content</a:t>
            </a:r>
          </a:p>
          <a:p>
            <a:pPr>
              <a:spcBef>
                <a:spcPts val="400"/>
              </a:spcBef>
            </a:pPr>
            <a:r>
              <a:rPr lang="en-US" sz="1100" dirty="0" smtClean="0"/>
              <a:t>Streaming – </a:t>
            </a:r>
            <a:r>
              <a:rPr lang="en-US" sz="1000" dirty="0" smtClean="0"/>
              <a:t>Love the device streaming, love the quality </a:t>
            </a:r>
          </a:p>
          <a:p>
            <a:pPr>
              <a:spcBef>
                <a:spcPts val="400"/>
              </a:spcBef>
            </a:pPr>
            <a:r>
              <a:rPr lang="en-US" sz="1100" dirty="0" smtClean="0"/>
              <a:t>Customer Service – </a:t>
            </a:r>
            <a:r>
              <a:rPr lang="en-US" sz="1000" dirty="0" smtClean="0"/>
              <a:t>Good encounters with CS persons</a:t>
            </a:r>
          </a:p>
          <a:p>
            <a:endParaRPr lang="en-US" sz="1100" dirty="0" smtClean="0"/>
          </a:p>
          <a:p>
            <a:r>
              <a:rPr lang="en-US" sz="11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550626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Take-</a:t>
            </a:r>
            <a:r>
              <a:rPr lang="en-US" dirty="0" err="1" smtClean="0"/>
              <a:t>Aways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23240" y="980548"/>
            <a:ext cx="8457188" cy="5278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US" sz="1600" dirty="0"/>
              <a:t>When Respondents have an opinion on an area of the website, the negative comments are 8% to 14% greater than positive comments</a:t>
            </a: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US" sz="1600" dirty="0"/>
              <a:t>The </a:t>
            </a:r>
            <a:r>
              <a:rPr lang="en-US" sz="1600" dirty="0" err="1"/>
              <a:t>FUNimation</a:t>
            </a:r>
            <a:r>
              <a:rPr lang="en-US" sz="1600" dirty="0"/>
              <a:t> website consistently hovers around the 50</a:t>
            </a:r>
            <a:r>
              <a:rPr lang="en-US" sz="1600" baseline="30000" dirty="0"/>
              <a:t>th</a:t>
            </a:r>
            <a:r>
              <a:rPr lang="en-US" sz="1600" dirty="0"/>
              <a:t> Percentile for the User Satisfaction of Navigation and Layout/Design with the general trend being that users tend </a:t>
            </a:r>
            <a:r>
              <a:rPr lang="en-US" sz="1600" dirty="0" err="1"/>
              <a:t>ot</a:t>
            </a:r>
            <a:r>
              <a:rPr lang="en-US" sz="1600" dirty="0"/>
              <a:t> be more satisfied the longer they use (learn) the </a:t>
            </a:r>
            <a:r>
              <a:rPr lang="en-US" sz="1600" dirty="0" smtClean="0"/>
              <a:t>website</a:t>
            </a: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US" sz="1600" dirty="0" smtClean="0"/>
              <a:t>Whereas the </a:t>
            </a:r>
            <a:r>
              <a:rPr lang="en-US" sz="1600" dirty="0" err="1" smtClean="0"/>
              <a:t>FUNimation</a:t>
            </a:r>
            <a:r>
              <a:rPr lang="en-US" sz="1600" dirty="0" smtClean="0"/>
              <a:t> website is on par with a ‘generic’ website for first time users who have not established a loyalty to the product/company, it significantly lags behind the ‘Best of Breed’ for Streaming and Purchasing among loyal customers</a:t>
            </a: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US" sz="1600" dirty="0" smtClean="0"/>
              <a:t>39</a:t>
            </a:r>
            <a:r>
              <a:rPr lang="en-US" sz="1600" dirty="0"/>
              <a:t>% of respondents make a </a:t>
            </a:r>
            <a:r>
              <a:rPr lang="en-US" sz="1600" dirty="0" err="1"/>
              <a:t>FUNimation</a:t>
            </a:r>
            <a:r>
              <a:rPr lang="en-US" sz="1600" dirty="0"/>
              <a:t> purchase every month, with 15% purchasing every week</a:t>
            </a: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US" sz="1600" dirty="0"/>
              <a:t>Main drivers to the website for respondents are Google Searches and Surfing the web in general (website drivers)</a:t>
            </a: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US" sz="1600" dirty="0"/>
              <a:t>91% of respondents visit the </a:t>
            </a:r>
            <a:r>
              <a:rPr lang="en-US" sz="1600" dirty="0" err="1"/>
              <a:t>FUNimation</a:t>
            </a:r>
            <a:r>
              <a:rPr lang="en-US" sz="1600" dirty="0"/>
              <a:t> website at least every week with 65% visiting daily</a:t>
            </a: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US" sz="1600" dirty="0"/>
              <a:t>89% of respondents come to the </a:t>
            </a:r>
            <a:r>
              <a:rPr lang="en-US" sz="1600" dirty="0" err="1"/>
              <a:t>FUNimation</a:t>
            </a:r>
            <a:r>
              <a:rPr lang="en-US" sz="1600" dirty="0"/>
              <a:t> website to stream/watch Anime</a:t>
            </a:r>
          </a:p>
          <a:p>
            <a:pPr>
              <a:spcBef>
                <a:spcPts val="600"/>
              </a:spcBef>
            </a:pPr>
            <a:endParaRPr lang="en-US" sz="1600" dirty="0" smtClean="0"/>
          </a:p>
          <a:p>
            <a:pPr>
              <a:spcBef>
                <a:spcPts val="600"/>
              </a:spcBef>
            </a:pPr>
            <a:endParaRPr lang="en-US" sz="1100" dirty="0" smtClean="0"/>
          </a:p>
          <a:p>
            <a:pPr>
              <a:spcBef>
                <a:spcPts val="600"/>
              </a:spcBef>
            </a:pPr>
            <a:r>
              <a:rPr lang="en-US" sz="11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928531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04890" y="1162346"/>
            <a:ext cx="845718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2400"/>
              </a:spcBef>
              <a:buFont typeface="Arial"/>
              <a:buChar char="•"/>
            </a:pPr>
            <a:r>
              <a:rPr lang="en-US" sz="2000" dirty="0" smtClean="0"/>
              <a:t>Mesh Customer Comments with Technology’s “Parking-Lot” document</a:t>
            </a:r>
          </a:p>
          <a:p>
            <a:pPr marL="285750" indent="-285750">
              <a:spcBef>
                <a:spcPts val="2400"/>
              </a:spcBef>
              <a:buFont typeface="Arial"/>
              <a:buChar char="•"/>
            </a:pPr>
            <a:r>
              <a:rPr lang="en-US" sz="2000" dirty="0" smtClean="0"/>
              <a:t>Identify those issues which are currently being addressed</a:t>
            </a:r>
          </a:p>
          <a:p>
            <a:pPr marL="285750" indent="-285750">
              <a:spcBef>
                <a:spcPts val="2400"/>
              </a:spcBef>
              <a:buFont typeface="Arial"/>
              <a:buChar char="•"/>
            </a:pPr>
            <a:r>
              <a:rPr lang="en-US" sz="2000" dirty="0" smtClean="0"/>
              <a:t>Meet with Technology to prioritize issues and categorize them as appropriate for phase 2 (current website enhancements), phase 3 (</a:t>
            </a:r>
            <a:r>
              <a:rPr lang="en-US" sz="2000" dirty="0" err="1" smtClean="0"/>
              <a:t>FUNimation</a:t>
            </a:r>
            <a:r>
              <a:rPr lang="en-US" sz="2000" dirty="0" smtClean="0"/>
              <a:t> 3.0) or beyond</a:t>
            </a:r>
          </a:p>
          <a:p>
            <a:pPr marL="285750" indent="-285750">
              <a:spcBef>
                <a:spcPts val="2400"/>
              </a:spcBef>
              <a:buFont typeface="Arial"/>
              <a:buChar char="•"/>
            </a:pPr>
            <a:r>
              <a:rPr lang="en-US" sz="2000" dirty="0" smtClean="0"/>
              <a:t>Present a Plan/Budget for C-Suite Approval</a:t>
            </a:r>
          </a:p>
          <a:p>
            <a:pPr>
              <a:spcBef>
                <a:spcPts val="600"/>
              </a:spcBef>
            </a:pPr>
            <a:endParaRPr lang="en-US" dirty="0" smtClean="0"/>
          </a:p>
          <a:p>
            <a:pPr>
              <a:spcBef>
                <a:spcPts val="600"/>
              </a:spcBef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5312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040" y="43549"/>
            <a:ext cx="8229600" cy="651809"/>
          </a:xfrm>
        </p:spPr>
        <p:txBody>
          <a:bodyPr/>
          <a:lstStyle/>
          <a:p>
            <a:r>
              <a:rPr lang="en-US" dirty="0" smtClean="0"/>
              <a:t>Research Objectives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008A0-3C4D-6543-9BC8-747CBBA119B9}" type="datetime1">
              <a:rPr lang="en-US" smtClean="0"/>
              <a:t>8/18/15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Proprietary &amp; Confidential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8EA97-F7F7-E74D-AA64-A6CA5F42FF32}" type="slidenum">
              <a:rPr lang="en-US" smtClean="0"/>
              <a:t>2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046413" y="1068415"/>
            <a:ext cx="0" cy="5107796"/>
          </a:xfrm>
          <a:prstGeom prst="line">
            <a:avLst/>
          </a:prstGeom>
          <a:ln w="63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8"/>
          <p:cNvSpPr txBox="1">
            <a:spLocks/>
          </p:cNvSpPr>
          <p:nvPr/>
        </p:nvSpPr>
        <p:spPr>
          <a:xfrm>
            <a:off x="373063" y="1555659"/>
            <a:ext cx="2553334" cy="334708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660066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660066"/>
              </a:buClr>
              <a:buSzPct val="75000"/>
              <a:buFont typeface="Courier New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660066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660066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660066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/>
            <a:endParaRPr lang="en-US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-228600"/>
            <a:endParaRPr lang="en-US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-228600"/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Gather Qualitative Data and satisfaction metrics of current </a:t>
            </a:r>
            <a:r>
              <a:rPr lang="en-US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FUNimation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website users.</a:t>
            </a:r>
          </a:p>
          <a:p>
            <a:pPr indent="-228600"/>
            <a:endParaRPr lang="en-US" sz="11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-228600"/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Begin setting NPS (Net Promoter Score) baseline for current users in order to gauge ROI (Return on Investment) for upcoming website changes</a:t>
            </a:r>
          </a:p>
          <a:p>
            <a:pPr indent="-228600"/>
            <a:endParaRPr lang="en-US" sz="11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-228600"/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Gather customer comments so they may be categorized and rank ordered with respect to their frequency.</a:t>
            </a:r>
          </a:p>
        </p:txBody>
      </p:sp>
      <p:sp>
        <p:nvSpPr>
          <p:cNvPr id="9" name="Content Placeholder 9"/>
          <p:cNvSpPr>
            <a:spLocks noGrp="1"/>
          </p:cNvSpPr>
          <p:nvPr>
            <p:ph sz="quarter" idx="4294967295"/>
          </p:nvPr>
        </p:nvSpPr>
        <p:spPr>
          <a:xfrm>
            <a:off x="3223838" y="1224915"/>
            <a:ext cx="5729662" cy="51663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b="0" dirty="0" smtClean="0"/>
              <a:t>Why are we doing the survey?</a:t>
            </a:r>
            <a:endParaRPr lang="en-US" sz="1100" b="0" dirty="0" smtClean="0"/>
          </a:p>
          <a:p>
            <a:pPr lvl="1"/>
            <a:r>
              <a:rPr lang="en-US" sz="11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 establish a baseline of operation to compare with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future website enhancements</a:t>
            </a:r>
          </a:p>
          <a:p>
            <a:pPr lvl="1"/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 measure impact of future changes on NPS and ROI</a:t>
            </a:r>
          </a:p>
          <a:p>
            <a:pPr lvl="1"/>
            <a:r>
              <a:rPr lang="en-US" sz="11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 identify areas of opportunity for optimization </a:t>
            </a:r>
          </a:p>
          <a:p>
            <a:pPr lvl="1"/>
            <a:endParaRPr lang="en-US" sz="1100" b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0" indent="0">
              <a:buNone/>
            </a:pPr>
            <a:r>
              <a:rPr lang="en-US" sz="1400" b="0" dirty="0" smtClean="0">
                <a:solidFill>
                  <a:prstClr val="black"/>
                </a:solidFill>
              </a:rPr>
              <a:t>What do we measure? </a:t>
            </a:r>
            <a:endParaRPr lang="en-US" sz="11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n-US" sz="11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Metrics</a:t>
            </a:r>
          </a:p>
          <a:p>
            <a:pPr lvl="2"/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Customer Demographics</a:t>
            </a:r>
          </a:p>
          <a:p>
            <a:pPr lvl="3"/>
            <a:r>
              <a:rPr lang="en-US" sz="9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Gender</a:t>
            </a:r>
          </a:p>
          <a:p>
            <a:pPr lvl="3"/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Age Range</a:t>
            </a:r>
          </a:p>
          <a:p>
            <a:pPr lvl="2"/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Purchase behavior</a:t>
            </a:r>
          </a:p>
          <a:p>
            <a:pPr lvl="2"/>
            <a:r>
              <a:rPr lang="en-US" sz="11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Website visitations</a:t>
            </a:r>
          </a:p>
          <a:p>
            <a:pPr lvl="2"/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NPS for</a:t>
            </a:r>
          </a:p>
          <a:p>
            <a:pPr lvl="3"/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Website</a:t>
            </a:r>
          </a:p>
          <a:p>
            <a:pPr lvl="3"/>
            <a:r>
              <a:rPr lang="en-US" sz="9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Streaming</a:t>
            </a:r>
          </a:p>
          <a:p>
            <a:pPr lvl="3"/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Merchandise Purchase</a:t>
            </a:r>
          </a:p>
          <a:p>
            <a:pPr lvl="2"/>
            <a:r>
              <a:rPr lang="en-US" sz="1100" b="0" dirty="0" smtClean="0"/>
              <a:t>Satisfaction with Website Navigation</a:t>
            </a:r>
          </a:p>
          <a:p>
            <a:pPr lvl="2"/>
            <a:r>
              <a:rPr lang="en-US" sz="1100" dirty="0" smtClean="0"/>
              <a:t>Satisfaction with Website Layout/Design</a:t>
            </a:r>
          </a:p>
          <a:p>
            <a:pPr lvl="2"/>
            <a:r>
              <a:rPr lang="en-US" sz="1100" b="0" dirty="0" smtClean="0"/>
              <a:t>Overall Satisfaction with Website </a:t>
            </a:r>
          </a:p>
          <a:p>
            <a:pPr lvl="2"/>
            <a:r>
              <a:rPr lang="en-US" sz="1100" dirty="0" smtClean="0"/>
              <a:t>Customer Comments / Suggestions</a:t>
            </a:r>
            <a:endParaRPr lang="en-US" sz="1100" b="0" dirty="0" smtClean="0"/>
          </a:p>
          <a:p>
            <a:endParaRPr lang="en-US" sz="1100" b="0" dirty="0" smtClean="0"/>
          </a:p>
          <a:p>
            <a:pPr marL="0" lvl="0" indent="0">
              <a:buNone/>
              <a:defRPr/>
            </a:pPr>
            <a:r>
              <a:rPr lang="en-US" sz="1400" b="0" dirty="0" smtClean="0"/>
              <a:t>How does this survey fit in our plan?</a:t>
            </a:r>
            <a:endParaRPr lang="en-US" sz="11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71500" lvl="1" indent="-228600">
              <a:defRPr/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Data was gathered to provide a current user view of website issues/comments </a:t>
            </a:r>
          </a:p>
          <a:p>
            <a:pPr marL="571500" lvl="1" indent="-228600">
              <a:defRPr/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This is </a:t>
            </a:r>
            <a:r>
              <a:rPr lang="en-US" sz="11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stage 3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 our User Research Roadmap (Ongoing, Quarterly Reporting)</a:t>
            </a:r>
            <a:endParaRPr lang="en-US" sz="11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477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Selection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008A0-3C4D-6543-9BC8-747CBBA119B9}" type="datetime1">
              <a:rPr lang="en-US" smtClean="0"/>
              <a:t>8/18/15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Proprietary &amp; Confidential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8EA97-F7F7-E74D-AA64-A6CA5F42FF32}" type="slidenum">
              <a:rPr lang="en-US" smtClean="0"/>
              <a:t>3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4294967295"/>
          </p:nvPr>
        </p:nvSpPr>
        <p:spPr>
          <a:xfrm>
            <a:off x="459581" y="1264119"/>
            <a:ext cx="4040188" cy="639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0" dirty="0" smtClean="0">
                <a:latin typeface="Arial"/>
                <a:cs typeface="Arial"/>
              </a:rPr>
              <a:t>Research Objectives</a:t>
            </a:r>
            <a:endParaRPr lang="en-US" sz="1800" b="0" dirty="0">
              <a:latin typeface="Arial"/>
              <a:cs typeface="Arial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4294967295"/>
          </p:nvPr>
        </p:nvSpPr>
        <p:spPr>
          <a:xfrm>
            <a:off x="457200" y="1768475"/>
            <a:ext cx="2479675" cy="2311400"/>
          </a:xfrm>
        </p:spPr>
        <p:txBody>
          <a:bodyPr>
            <a:normAutofit fontScale="92500" lnSpcReduction="20000"/>
          </a:bodyPr>
          <a:lstStyle/>
          <a:p>
            <a:pPr indent="-228600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Gather Qualitative Data and satisfaction metrics of current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FUNimation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website users.</a:t>
            </a:r>
          </a:p>
          <a:p>
            <a:pPr indent="-228600"/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-228600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Begin setting NPS (Net Promoter Score) baseline for current users in order to gauge ROI (Return on Investment) for upcoming website changes</a:t>
            </a:r>
          </a:p>
          <a:p>
            <a:pPr indent="-228600"/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-228600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Gather customer comments so they may be categorized and rank ordered with respect to their frequency.</a:t>
            </a:r>
            <a:endParaRPr lang="en-US" sz="12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3354660" y="1128712"/>
            <a:ext cx="4041775" cy="639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0" dirty="0" smtClean="0">
                <a:latin typeface="Arial"/>
                <a:cs typeface="Arial"/>
              </a:rPr>
              <a:t>Fifteen Questions</a:t>
            </a:r>
            <a:endParaRPr lang="en-US" sz="1800" b="0" dirty="0">
              <a:latin typeface="Arial"/>
              <a:cs typeface="Arial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294967295"/>
          </p:nvPr>
        </p:nvSpPr>
        <p:spPr>
          <a:xfrm>
            <a:off x="3354660" y="1367346"/>
            <a:ext cx="5353050" cy="5478463"/>
          </a:xfrm>
        </p:spPr>
        <p:txBody>
          <a:bodyPr>
            <a:normAutofit/>
          </a:bodyPr>
          <a:lstStyle/>
          <a:p>
            <a:endParaRPr lang="en-US" sz="1200" dirty="0"/>
          </a:p>
          <a:p>
            <a:r>
              <a:rPr lang="en-US" sz="1200" dirty="0" smtClean="0"/>
              <a:t>What is your Gender?</a:t>
            </a:r>
          </a:p>
          <a:p>
            <a:r>
              <a:rPr lang="en-US" sz="1200" dirty="0" smtClean="0"/>
              <a:t>Which range includes your age group?</a:t>
            </a:r>
          </a:p>
          <a:p>
            <a:r>
              <a:rPr lang="en-US" sz="1200" dirty="0" smtClean="0"/>
              <a:t>How long have you used the </a:t>
            </a:r>
            <a:r>
              <a:rPr lang="en-US" sz="1200" dirty="0" err="1" smtClean="0"/>
              <a:t>FUNimation</a:t>
            </a:r>
            <a:r>
              <a:rPr lang="en-US" sz="1200" dirty="0" smtClean="0"/>
              <a:t> website?</a:t>
            </a:r>
          </a:p>
          <a:p>
            <a:r>
              <a:rPr lang="en-US" sz="1200" dirty="0" smtClean="0"/>
              <a:t>How frequently do you purchase </a:t>
            </a:r>
            <a:r>
              <a:rPr lang="en-US" sz="1200" dirty="0" err="1" smtClean="0"/>
              <a:t>FUNimation</a:t>
            </a:r>
            <a:r>
              <a:rPr lang="en-US" sz="1200" dirty="0" smtClean="0"/>
              <a:t> products or services?</a:t>
            </a:r>
          </a:p>
          <a:p>
            <a:r>
              <a:rPr lang="en-US" sz="1200" dirty="0" smtClean="0"/>
              <a:t>How did you learn of our website?</a:t>
            </a:r>
          </a:p>
          <a:p>
            <a:r>
              <a:rPr lang="en-US" sz="1200" dirty="0" smtClean="0"/>
              <a:t>How often do you visit our website? </a:t>
            </a:r>
          </a:p>
          <a:p>
            <a:r>
              <a:rPr lang="en-US" sz="1200" dirty="0" smtClean="0"/>
              <a:t>On your last visit, what was your primary reason for visiting our website? </a:t>
            </a:r>
          </a:p>
          <a:p>
            <a:r>
              <a:rPr lang="en-US" sz="1200" dirty="0" smtClean="0"/>
              <a:t>How likely is it that you would recommend this website to a friend or colleague?</a:t>
            </a:r>
          </a:p>
          <a:p>
            <a:r>
              <a:rPr lang="en-US" sz="1200" dirty="0" smtClean="0"/>
              <a:t> How likely is it that you would recommend </a:t>
            </a:r>
            <a:r>
              <a:rPr lang="en-US" sz="1200" dirty="0" err="1" smtClean="0"/>
              <a:t>FUNimation</a:t>
            </a:r>
            <a:r>
              <a:rPr lang="en-US" sz="1200" dirty="0" smtClean="0"/>
              <a:t> streaming services to a friend or colleague?</a:t>
            </a:r>
          </a:p>
          <a:p>
            <a:r>
              <a:rPr lang="en-US" sz="1200" dirty="0" smtClean="0"/>
              <a:t>How likely is it that you would recommend </a:t>
            </a:r>
            <a:r>
              <a:rPr lang="en-US" sz="1200" dirty="0" err="1" smtClean="0"/>
              <a:t>FUNimation</a:t>
            </a:r>
            <a:r>
              <a:rPr lang="en-US" sz="1200" dirty="0" smtClean="0"/>
              <a:t> Anime DVDs/</a:t>
            </a:r>
            <a:r>
              <a:rPr lang="en-US" sz="1200" dirty="0" err="1" smtClean="0"/>
              <a:t>Blu</a:t>
            </a:r>
            <a:r>
              <a:rPr lang="en-US" sz="1200" dirty="0" smtClean="0"/>
              <a:t>-rays to a friend or colleague?</a:t>
            </a:r>
          </a:p>
          <a:p>
            <a:r>
              <a:rPr lang="en-US" sz="1200" dirty="0" smtClean="0"/>
              <a:t>On a scale of 1 to 7 where 7 is Very Satisfied and 1 is Not Satisfied At All, how satisfied are you with our website’s Ease of Navigation?  Why?</a:t>
            </a:r>
            <a:endParaRPr lang="en-US" sz="1200" dirty="0"/>
          </a:p>
          <a:p>
            <a:r>
              <a:rPr lang="en-US" sz="1200" dirty="0"/>
              <a:t>On a scale of 1 to 7 where 7 is Very Satisfied and 1 is Not Satisfied At All, how satisfied are you with our website’s </a:t>
            </a:r>
            <a:r>
              <a:rPr lang="en-US" sz="1200" dirty="0" smtClean="0"/>
              <a:t>Layout/Design?  </a:t>
            </a:r>
            <a:r>
              <a:rPr lang="en-US" sz="1200" dirty="0"/>
              <a:t>Why</a:t>
            </a:r>
            <a:r>
              <a:rPr lang="en-US" sz="1200" dirty="0" smtClean="0"/>
              <a:t>?</a:t>
            </a:r>
          </a:p>
          <a:p>
            <a:r>
              <a:rPr lang="en-US" sz="1200" dirty="0"/>
              <a:t>On a scale of 1 to 7 where 7 is Very Satisfied and 1 is Not Satisfied At All, how satisfied are you with our website’s </a:t>
            </a:r>
            <a:r>
              <a:rPr lang="en-US" sz="1200" dirty="0" smtClean="0"/>
              <a:t>ability to meet your needs?  </a:t>
            </a:r>
            <a:r>
              <a:rPr lang="en-US" sz="1200" dirty="0"/>
              <a:t>Why</a:t>
            </a:r>
            <a:r>
              <a:rPr lang="en-US" sz="1200" dirty="0" smtClean="0"/>
              <a:t>?</a:t>
            </a:r>
          </a:p>
          <a:p>
            <a:r>
              <a:rPr lang="en-US" sz="1200" dirty="0" smtClean="0"/>
              <a:t>Do you have any other suggestions on how we can improve the website for you?</a:t>
            </a:r>
            <a:endParaRPr lang="en-US" sz="1200" dirty="0"/>
          </a:p>
          <a:p>
            <a:endParaRPr lang="en-US" sz="1300" dirty="0"/>
          </a:p>
          <a:p>
            <a:endParaRPr lang="en-US" sz="1300" dirty="0" smtClean="0"/>
          </a:p>
          <a:p>
            <a:pPr marL="0" indent="0">
              <a:buNone/>
            </a:pPr>
            <a:endParaRPr lang="en-US" sz="1300" dirty="0" smtClean="0"/>
          </a:p>
          <a:p>
            <a:endParaRPr lang="en-US" sz="1300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046413" y="1068415"/>
            <a:ext cx="0" cy="5107796"/>
          </a:xfrm>
          <a:prstGeom prst="line">
            <a:avLst/>
          </a:prstGeom>
          <a:ln w="63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052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008A0-3C4D-6543-9BC8-747CBBA119B9}" type="datetime1">
              <a:rPr lang="en-US" smtClean="0"/>
              <a:t>8/18/15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Proprietary &amp; Confidential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8EA97-F7F7-E74D-AA64-A6CA5F42FF32}" type="slidenum">
              <a:rPr lang="en-US" smtClean="0"/>
              <a:t>4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48639" y="1021263"/>
            <a:ext cx="5471161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Self-Selected </a:t>
            </a:r>
            <a:r>
              <a:rPr lang="en-US" sz="1600" dirty="0" err="1" smtClean="0"/>
              <a:t>VoC</a:t>
            </a:r>
            <a:r>
              <a:rPr lang="en-US" sz="1600" dirty="0"/>
              <a:t> </a:t>
            </a:r>
            <a:r>
              <a:rPr lang="en-US" sz="1600" dirty="0" smtClean="0"/>
              <a:t>Survey</a:t>
            </a:r>
          </a:p>
          <a:p>
            <a:endParaRPr lang="en-US" sz="1600" dirty="0"/>
          </a:p>
          <a:p>
            <a:pPr marL="628650" lvl="1" indent="-171450">
              <a:buFont typeface="Arial"/>
              <a:buChar char="•"/>
            </a:pPr>
            <a:r>
              <a:rPr lang="en-US" sz="1100" dirty="0" smtClean="0"/>
              <a:t>Designed survey in </a:t>
            </a:r>
            <a:r>
              <a:rPr lang="en-US" sz="1100" dirty="0" err="1" smtClean="0"/>
              <a:t>UserZoom</a:t>
            </a:r>
            <a:endParaRPr lang="en-US" sz="1100" dirty="0" smtClean="0"/>
          </a:p>
          <a:p>
            <a:pPr marL="628650" lvl="1" indent="-171450">
              <a:buFont typeface="Arial"/>
              <a:buChar char="•"/>
            </a:pPr>
            <a:r>
              <a:rPr lang="en-US" sz="1100" dirty="0" smtClean="0"/>
              <a:t>Integrated into website as a feedback tab</a:t>
            </a:r>
          </a:p>
          <a:p>
            <a:pPr marL="628650" lvl="1" indent="-171450">
              <a:buFont typeface="Arial"/>
              <a:buChar char="•"/>
            </a:pPr>
            <a:r>
              <a:rPr lang="en-US" sz="1100" dirty="0" smtClean="0"/>
              <a:t>Users Choose to enter feedback </a:t>
            </a:r>
          </a:p>
          <a:p>
            <a:pPr marL="1085850" lvl="2" indent="-171450">
              <a:buFont typeface="Arial"/>
              <a:buChar char="•"/>
            </a:pPr>
            <a:r>
              <a:rPr lang="en-US" sz="1100" dirty="0" smtClean="0"/>
              <a:t>Some provide generic feedback</a:t>
            </a:r>
          </a:p>
          <a:p>
            <a:pPr marL="1085850" lvl="2" indent="-171450">
              <a:buFont typeface="Arial"/>
              <a:buChar char="•"/>
            </a:pPr>
            <a:r>
              <a:rPr lang="en-US" sz="1100" dirty="0" smtClean="0"/>
              <a:t>Some provide specific feedback based on the page they are currently on</a:t>
            </a:r>
          </a:p>
          <a:p>
            <a:pPr marL="628650" lvl="1" indent="-171450">
              <a:buFont typeface="Arial"/>
              <a:buChar char="•"/>
            </a:pPr>
            <a:r>
              <a:rPr lang="en-US" sz="1100" dirty="0" smtClean="0"/>
              <a:t>Survey results are from July 6, 2015 – July 27, 2015</a:t>
            </a:r>
          </a:p>
          <a:p>
            <a:pPr marL="628650" lvl="1" indent="-171450">
              <a:buFont typeface="Arial"/>
              <a:buChar char="•"/>
            </a:pPr>
            <a:r>
              <a:rPr lang="en-US" sz="1100" dirty="0" smtClean="0"/>
              <a:t>Number of surveys collected = </a:t>
            </a:r>
            <a:r>
              <a:rPr lang="en-US" sz="1400" b="1" dirty="0" smtClean="0"/>
              <a:t>500</a:t>
            </a:r>
          </a:p>
          <a:p>
            <a:pPr marL="742950" lvl="1" indent="-285750">
              <a:buFont typeface="Arial"/>
              <a:buChar char="•"/>
            </a:pPr>
            <a:endParaRPr lang="en-US" sz="1100" dirty="0"/>
          </a:p>
        </p:txBody>
      </p:sp>
      <p:pic>
        <p:nvPicPr>
          <p:cNvPr id="2" name="Picture 1" descr="Screen Shot 2015-07-13 at 10.44.2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336" y="2860027"/>
            <a:ext cx="6722313" cy="342412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601003" y="4601498"/>
            <a:ext cx="477520" cy="1028096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383901" y="2368923"/>
            <a:ext cx="17600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“Website Feedback”</a:t>
            </a:r>
            <a:endParaRPr lang="en-US" sz="14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8078523" y="2724882"/>
            <a:ext cx="375322" cy="17335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2219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 / Browser Usage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008A0-3C4D-6543-9BC8-747CBBA119B9}" type="datetime1">
              <a:rPr lang="en-US" smtClean="0"/>
              <a:t>8/18/15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8EA97-F7F7-E74D-AA64-A6CA5F42FF32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1228368"/>
            <a:ext cx="30746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Windows 7 &amp; 8 OS’s Dominate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4128163"/>
            <a:ext cx="2255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Chrome Browser Dominates</a:t>
            </a:r>
            <a:endParaRPr lang="en-US" sz="1400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1101505" y="3935951"/>
            <a:ext cx="6966318" cy="9338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Screen Shot 2015-07-27 at 9.20.0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154" y="1024060"/>
            <a:ext cx="4622275" cy="2846307"/>
          </a:xfrm>
          <a:prstGeom prst="rect">
            <a:avLst/>
          </a:prstGeom>
        </p:spPr>
      </p:pic>
      <p:pic>
        <p:nvPicPr>
          <p:cNvPr id="9" name="Picture 8" descr="Screen Shot 2015-07-27 at 9.20.2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810" y="3963970"/>
            <a:ext cx="4242356" cy="2403520"/>
          </a:xfrm>
          <a:prstGeom prst="rect">
            <a:avLst/>
          </a:prstGeom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868530"/>
              </p:ext>
            </p:extLst>
          </p:nvPr>
        </p:nvGraphicFramePr>
        <p:xfrm>
          <a:off x="545481" y="1579216"/>
          <a:ext cx="2286000" cy="1676400"/>
        </p:xfrm>
        <a:graphic>
          <a:graphicData uri="http://schemas.openxmlformats.org/drawingml/2006/table">
            <a:tbl>
              <a:tblPr/>
              <a:tblGrid>
                <a:gridCol w="1524000"/>
                <a:gridCol w="762000"/>
              </a:tblGrid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Windows 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37%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Windows 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34%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Macintosh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Android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Windows Vista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iPad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Windows XP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Windows (others)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Linux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iPhone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Others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099535"/>
              </p:ext>
            </p:extLst>
          </p:nvPr>
        </p:nvGraphicFramePr>
        <p:xfrm>
          <a:off x="545481" y="4526519"/>
          <a:ext cx="2286000" cy="1066800"/>
        </p:xfrm>
        <a:graphic>
          <a:graphicData uri="http://schemas.openxmlformats.org/drawingml/2006/table">
            <a:tbl>
              <a:tblPr/>
              <a:tblGrid>
                <a:gridCol w="1524000"/>
                <a:gridCol w="762000"/>
              </a:tblGrid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Chrome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Safari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Firefox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Internet Explorer 8+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iPhone Safari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iPad Safari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Android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8262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Users Screen Resolution </a:t>
            </a:r>
            <a:r>
              <a:rPr lang="en-US" sz="1400" dirty="0" smtClean="0"/>
              <a:t>(top 10) </a:t>
            </a:r>
            <a:endParaRPr lang="en-US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008A0-3C4D-6543-9BC8-747CBBA119B9}" type="datetime1">
              <a:rPr lang="en-US" smtClean="0"/>
              <a:t>8/18/15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8EA97-F7F7-E74D-AA64-A6CA5F42FF32}" type="slidenum">
              <a:rPr lang="en-US" smtClean="0"/>
              <a:t>6</a:t>
            </a:fld>
            <a:endParaRPr lang="en-US"/>
          </a:p>
        </p:txBody>
      </p:sp>
      <p:pic>
        <p:nvPicPr>
          <p:cNvPr id="9" name="Picture 8" descr="Screen Shot 2015-07-13 at 1.53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16" y="3814446"/>
            <a:ext cx="2973778" cy="199187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6016" y="5929669"/>
            <a:ext cx="39860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3"/>
              </a:rPr>
              <a:t>https://</a:t>
            </a:r>
            <a:r>
              <a:rPr lang="en-US" sz="1000" dirty="0" err="1">
                <a:hlinkClick r:id="rId3"/>
              </a:rPr>
              <a:t>css-tricks.com</a:t>
            </a:r>
            <a:r>
              <a:rPr lang="en-US" sz="1000" dirty="0">
                <a:hlinkClick r:id="rId3"/>
              </a:rPr>
              <a:t>/screen-resolution-</a:t>
            </a:r>
            <a:r>
              <a:rPr lang="en-US" sz="1000" dirty="0" err="1">
                <a:hlinkClick r:id="rId3"/>
              </a:rPr>
              <a:t>notequalto</a:t>
            </a:r>
            <a:r>
              <a:rPr lang="en-US" sz="1000" dirty="0">
                <a:hlinkClick r:id="rId3"/>
              </a:rPr>
              <a:t>-browser-window/</a:t>
            </a:r>
            <a:endParaRPr lang="en-US" sz="1000" dirty="0"/>
          </a:p>
        </p:txBody>
      </p:sp>
      <p:sp>
        <p:nvSpPr>
          <p:cNvPr id="10" name="Rectangle 9"/>
          <p:cNvSpPr/>
          <p:nvPr/>
        </p:nvSpPr>
        <p:spPr>
          <a:xfrm>
            <a:off x="569603" y="3814446"/>
            <a:ext cx="1708810" cy="3361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95687" y="3814446"/>
            <a:ext cx="3090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General Population Screen Width Ranges</a:t>
            </a:r>
            <a:endParaRPr lang="en-US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96016" y="1288459"/>
            <a:ext cx="30746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Higher Resolutions Dominate </a:t>
            </a:r>
            <a:endParaRPr lang="en-US" sz="14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556035"/>
              </p:ext>
            </p:extLst>
          </p:nvPr>
        </p:nvGraphicFramePr>
        <p:xfrm>
          <a:off x="495687" y="1642584"/>
          <a:ext cx="1821213" cy="1524000"/>
        </p:xfrm>
        <a:graphic>
          <a:graphicData uri="http://schemas.openxmlformats.org/drawingml/2006/table">
            <a:tbl>
              <a:tblPr/>
              <a:tblGrid>
                <a:gridCol w="1082302"/>
                <a:gridCol w="738911"/>
              </a:tblGrid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1366x768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1920x1080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1440x900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1600x900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1280x800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1280x720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1024x768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768x1024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1360x768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854x534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12" descr="Screen Shot 2015-07-27 at 9.24.48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794" y="1198663"/>
            <a:ext cx="5522626" cy="361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591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Users Browser Resolution </a:t>
            </a:r>
            <a:r>
              <a:rPr lang="en-US" sz="1400" dirty="0" smtClean="0"/>
              <a:t>(top 10) </a:t>
            </a:r>
            <a:endParaRPr lang="en-US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008A0-3C4D-6543-9BC8-747CBBA119B9}" type="datetime1">
              <a:rPr lang="en-US" smtClean="0"/>
              <a:t>8/18/15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8EA97-F7F7-E74D-AA64-A6CA5F42FF32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 descr="Screen Shot 2015-07-13 at 1.54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03" y="4121224"/>
            <a:ext cx="2822189" cy="19593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6016" y="6105117"/>
            <a:ext cx="39860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3"/>
              </a:rPr>
              <a:t>https://</a:t>
            </a:r>
            <a:r>
              <a:rPr lang="en-US" sz="1000" dirty="0" err="1">
                <a:hlinkClick r:id="rId3"/>
              </a:rPr>
              <a:t>css-tricks.com</a:t>
            </a:r>
            <a:r>
              <a:rPr lang="en-US" sz="1000" dirty="0">
                <a:hlinkClick r:id="rId3"/>
              </a:rPr>
              <a:t>/screen-resolution-</a:t>
            </a:r>
            <a:r>
              <a:rPr lang="en-US" sz="1000" dirty="0" err="1">
                <a:hlinkClick r:id="rId3"/>
              </a:rPr>
              <a:t>notequalto</a:t>
            </a:r>
            <a:r>
              <a:rPr lang="en-US" sz="1000" dirty="0">
                <a:hlinkClick r:id="rId3"/>
              </a:rPr>
              <a:t>-browser-window/</a:t>
            </a:r>
            <a:endParaRPr lang="en-US" sz="10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083790"/>
              </p:ext>
            </p:extLst>
          </p:nvPr>
        </p:nvGraphicFramePr>
        <p:xfrm>
          <a:off x="457200" y="1486086"/>
          <a:ext cx="2286000" cy="1524000"/>
        </p:xfrm>
        <a:graphic>
          <a:graphicData uri="http://schemas.openxmlformats.org/drawingml/2006/table">
            <a:tbl>
              <a:tblPr/>
              <a:tblGrid>
                <a:gridCol w="1524000"/>
                <a:gridCol w="762000"/>
              </a:tblGrid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824x619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824x620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830x626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1904x973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1350x661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840x634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1350x662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824x618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840x640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1024x672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31871" y="1209653"/>
            <a:ext cx="30746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Window Width &lt; 900px Dominates</a:t>
            </a:r>
            <a:endParaRPr lang="en-US" sz="1400" dirty="0"/>
          </a:p>
        </p:txBody>
      </p:sp>
      <p:pic>
        <p:nvPicPr>
          <p:cNvPr id="8" name="Picture 7" descr="Screen Shot 2015-07-24 at 9.44.06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132" y="1486086"/>
            <a:ext cx="5259104" cy="340524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62201" y="4121224"/>
            <a:ext cx="1708810" cy="3361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69603" y="4108165"/>
            <a:ext cx="3090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General Population Screen Width Ranges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561266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Demographics</a:t>
            </a:r>
            <a:endParaRPr lang="en-US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008A0-3C4D-6543-9BC8-747CBBA119B9}" type="datetime1">
              <a:rPr lang="en-US" smtClean="0"/>
              <a:t>8/18/15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8EA97-F7F7-E74D-AA64-A6CA5F42FF32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941445"/>
              </p:ext>
            </p:extLst>
          </p:nvPr>
        </p:nvGraphicFramePr>
        <p:xfrm>
          <a:off x="582806" y="920708"/>
          <a:ext cx="1628422" cy="1407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4211"/>
                <a:gridCol w="814211"/>
              </a:tblGrid>
              <a:tr h="46279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Gender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</a:t>
                      </a:r>
                      <a:endParaRPr lang="en-US" dirty="0"/>
                    </a:p>
                  </a:txBody>
                  <a:tcPr/>
                </a:tc>
              </a:tr>
              <a:tr h="23944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Male</a:t>
                      </a:r>
                    </a:p>
                    <a:p>
                      <a:pPr algn="ct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78</a:t>
                      </a:r>
                      <a:endParaRPr lang="en-US" sz="1100" dirty="0"/>
                    </a:p>
                  </a:txBody>
                  <a:tcPr/>
                </a:tc>
              </a:tr>
              <a:tr h="145377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Female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18</a:t>
                      </a:r>
                      <a:endParaRPr lang="en-US" sz="1100" dirty="0"/>
                    </a:p>
                  </a:txBody>
                  <a:tcPr/>
                </a:tc>
              </a:tr>
              <a:tr h="16758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Other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</a:t>
                      </a:r>
                      <a:endParaRPr lang="en-US" sz="11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979895"/>
              </p:ext>
            </p:extLst>
          </p:nvPr>
        </p:nvGraphicFramePr>
        <p:xfrm>
          <a:off x="3490610" y="906594"/>
          <a:ext cx="1628422" cy="2562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4211"/>
                <a:gridCol w="814211"/>
              </a:tblGrid>
              <a:tr h="39214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Age</a:t>
                      </a:r>
                    </a:p>
                    <a:p>
                      <a:pPr algn="ctr"/>
                      <a:r>
                        <a:rPr lang="en-US" sz="1400" dirty="0" smtClean="0"/>
                        <a:t>Range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</a:t>
                      </a:r>
                      <a:endParaRPr lang="en-US" dirty="0"/>
                    </a:p>
                  </a:txBody>
                  <a:tcPr/>
                </a:tc>
              </a:tr>
              <a:tr h="29197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&lt; 18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11</a:t>
                      </a:r>
                      <a:endParaRPr lang="en-US" sz="1100" dirty="0"/>
                    </a:p>
                  </a:txBody>
                  <a:tcPr/>
                </a:tc>
              </a:tr>
              <a:tr h="29197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18 - 24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40</a:t>
                      </a:r>
                      <a:endParaRPr lang="en-US" sz="1100" dirty="0"/>
                    </a:p>
                  </a:txBody>
                  <a:tcPr/>
                </a:tc>
              </a:tr>
              <a:tr h="29197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24 - 34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28</a:t>
                      </a:r>
                      <a:endParaRPr lang="en-US" sz="1100" dirty="0"/>
                    </a:p>
                  </a:txBody>
                  <a:tcPr/>
                </a:tc>
              </a:tr>
              <a:tr h="29197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35 - 44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10</a:t>
                      </a:r>
                      <a:endParaRPr lang="en-US" sz="1100" dirty="0"/>
                    </a:p>
                  </a:txBody>
                  <a:tcPr/>
                </a:tc>
              </a:tr>
              <a:tr h="29197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45 - 54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5</a:t>
                      </a:r>
                      <a:endParaRPr lang="en-US" sz="1100" dirty="0"/>
                    </a:p>
                  </a:txBody>
                  <a:tcPr/>
                </a:tc>
              </a:tr>
              <a:tr h="29197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55 - 64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</a:t>
                      </a:r>
                      <a:endParaRPr lang="en-US" sz="1100" dirty="0"/>
                    </a:p>
                  </a:txBody>
                  <a:tcPr/>
                </a:tc>
              </a:tr>
              <a:tr h="29197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Other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</a:t>
                      </a:r>
                      <a:endParaRPr lang="en-US" sz="11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71350"/>
              </p:ext>
            </p:extLst>
          </p:nvPr>
        </p:nvGraphicFramePr>
        <p:xfrm>
          <a:off x="6451699" y="906594"/>
          <a:ext cx="2057960" cy="2010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980"/>
                <a:gridCol w="1028980"/>
              </a:tblGrid>
              <a:tr h="38538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Usage</a:t>
                      </a:r>
                    </a:p>
                    <a:p>
                      <a:pPr algn="ctr"/>
                      <a:r>
                        <a:rPr lang="en-US" sz="1000" dirty="0" smtClean="0"/>
                        <a:t>(Length</a:t>
                      </a:r>
                      <a:r>
                        <a:rPr lang="en-US" sz="1000" baseline="0" dirty="0" smtClean="0"/>
                        <a:t> of Time)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%</a:t>
                      </a:r>
                      <a:endParaRPr lang="en-US" sz="1400" dirty="0"/>
                    </a:p>
                  </a:txBody>
                  <a:tcPr/>
                </a:tc>
              </a:tr>
              <a:tr h="44490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&lt; 6</a:t>
                      </a:r>
                      <a:r>
                        <a:rPr lang="en-US" sz="1100" baseline="0" dirty="0" smtClean="0"/>
                        <a:t> Months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33</a:t>
                      </a:r>
                      <a:endParaRPr lang="en-US" sz="1100" dirty="0"/>
                    </a:p>
                  </a:txBody>
                  <a:tcPr/>
                </a:tc>
              </a:tr>
              <a:tr h="269768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 Months to 3 Years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40</a:t>
                      </a:r>
                      <a:endParaRPr lang="en-US" sz="1100" dirty="0"/>
                    </a:p>
                  </a:txBody>
                  <a:tcPr/>
                </a:tc>
              </a:tr>
              <a:tr h="269768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 to 5 Years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10</a:t>
                      </a:r>
                      <a:endParaRPr lang="en-US" sz="1100" dirty="0"/>
                    </a:p>
                  </a:txBody>
                  <a:tcPr/>
                </a:tc>
              </a:tr>
              <a:tr h="21299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&gt; 5 Years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17</a:t>
                      </a:r>
                      <a:endParaRPr lang="en-US" sz="11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 descr="Screen Shot 2015-07-27 at 10.05.0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59" y="2611039"/>
            <a:ext cx="2179105" cy="1715133"/>
          </a:xfrm>
          <a:prstGeom prst="rect">
            <a:avLst/>
          </a:prstGeom>
        </p:spPr>
      </p:pic>
      <p:pic>
        <p:nvPicPr>
          <p:cNvPr id="5" name="Picture 4" descr="Screen Shot 2015-07-27 at 10.06.0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665319"/>
            <a:ext cx="3205377" cy="2013705"/>
          </a:xfrm>
          <a:prstGeom prst="rect">
            <a:avLst/>
          </a:prstGeom>
        </p:spPr>
      </p:pic>
      <p:pic>
        <p:nvPicPr>
          <p:cNvPr id="14" name="Picture 13" descr="Screen Shot 2015-07-27 at 10.07.58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553" y="3097972"/>
            <a:ext cx="3257447" cy="16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960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FUNimation</a:t>
            </a:r>
            <a:r>
              <a:rPr lang="en-US" dirty="0" smtClean="0"/>
              <a:t> Products / Services Used </a:t>
            </a:r>
            <a:r>
              <a:rPr lang="en-US" sz="1100" dirty="0" smtClean="0"/>
              <a:t>(check all that apply)</a:t>
            </a:r>
            <a:endParaRPr lang="en-US" sz="11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008A0-3C4D-6543-9BC8-747CBBA119B9}" type="datetime1">
              <a:rPr lang="en-US" smtClean="0"/>
              <a:t>8/18/15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8EA97-F7F7-E74D-AA64-A6CA5F42FF32}" type="slidenum">
              <a:rPr lang="en-US" smtClean="0"/>
              <a:t>9</a:t>
            </a:fld>
            <a:endParaRPr lang="en-US"/>
          </a:p>
        </p:txBody>
      </p:sp>
      <p:pic>
        <p:nvPicPr>
          <p:cNvPr id="2" name="Picture 1" descr="Screen Shot 2015-07-27 at 9.27.2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30445"/>
            <a:ext cx="8272026" cy="450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207385"/>
      </p:ext>
    </p:extLst>
  </p:cSld>
  <p:clrMapOvr>
    <a:masterClrMapping/>
  </p:clrMapOvr>
</p:sld>
</file>

<file path=ppt/theme/theme1.xml><?xml version="1.0" encoding="utf-8"?>
<a:theme xmlns:a="http://schemas.openxmlformats.org/drawingml/2006/main" name="G1200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G1200 Template.potx</Template>
  <TotalTime>5825</TotalTime>
  <Words>1805</Words>
  <Application>Microsoft Macintosh PowerPoint</Application>
  <PresentationFormat>On-screen Show (4:3)</PresentationFormat>
  <Paragraphs>375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G1200 Template</vt:lpstr>
      <vt:lpstr>PowerPoint Presentation</vt:lpstr>
      <vt:lpstr>Research Objectives</vt:lpstr>
      <vt:lpstr>Task Selection</vt:lpstr>
      <vt:lpstr>Methodology</vt:lpstr>
      <vt:lpstr>OS / Browser Usage</vt:lpstr>
      <vt:lpstr>Users Screen Resolution (top 10) </vt:lpstr>
      <vt:lpstr>Users Browser Resolution (top 10) </vt:lpstr>
      <vt:lpstr>Demographics</vt:lpstr>
      <vt:lpstr>FUNimation Products / Services Used (check all that apply)</vt:lpstr>
      <vt:lpstr>Frequency of Purchases</vt:lpstr>
      <vt:lpstr>Drivers to the Website</vt:lpstr>
      <vt:lpstr>Frequency of Website Visitation </vt:lpstr>
      <vt:lpstr>Primary Reason for Website Visitation (last visit) </vt:lpstr>
      <vt:lpstr>NPS Scores* (-100 to +100 range)</vt:lpstr>
      <vt:lpstr>User Satisfaction </vt:lpstr>
      <vt:lpstr>Comments Analysis</vt:lpstr>
      <vt:lpstr>Take-Aways</vt:lpstr>
      <vt:lpstr>Next Steps</vt:lpstr>
    </vt:vector>
  </TitlesOfParts>
  <Company>Group1200 Media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Warren</dc:creator>
  <cp:lastModifiedBy>David Batten</cp:lastModifiedBy>
  <cp:revision>1096</cp:revision>
  <cp:lastPrinted>2015-07-24T20:34:01Z</cp:lastPrinted>
  <dcterms:created xsi:type="dcterms:W3CDTF">2014-06-26T15:20:35Z</dcterms:created>
  <dcterms:modified xsi:type="dcterms:W3CDTF">2015-08-18T15:44:48Z</dcterms:modified>
</cp:coreProperties>
</file>