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78" r:id="rId5"/>
    <p:sldId id="279" r:id="rId6"/>
    <p:sldId id="265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DE65A44A-A2A8-2B45-B775-1363B79A89F9}">
          <p14:sldIdLst>
            <p14:sldId id="256"/>
            <p14:sldId id="257"/>
            <p14:sldId id="258"/>
            <p14:sldId id="278"/>
            <p14:sldId id="279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1E0282"/>
    <a:srgbClr val="290B82"/>
    <a:srgbClr val="22106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13" autoAdjust="0"/>
    <p:restoredTop sz="90575" autoAdjust="0"/>
  </p:normalViewPr>
  <p:slideViewPr>
    <p:cSldViewPr snapToGrid="0" snapToObjects="1">
      <p:cViewPr varScale="1">
        <p:scale>
          <a:sx n="131" d="100"/>
          <a:sy n="131" d="100"/>
        </p:scale>
        <p:origin x="-136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8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B55A1-5DCB-5241-BDDA-2F6CE10CF054}" type="datetimeFigureOut">
              <a:rPr lang="en-US" smtClean="0"/>
              <a:t>6/29/15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3041F-18A0-CF45-9AC0-1CC37CD1F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529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FF7668-E1AE-D946-A0DA-6F2657D04BFA}" type="datetimeFigureOut">
              <a:rPr lang="en-US" smtClean="0"/>
              <a:t>6/29/15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0138C-0F9D-C04A-86AD-2788BDA55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384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Relationship Id="rId3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03600"/>
            <a:ext cx="7772400" cy="933450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445001"/>
            <a:ext cx="7772400" cy="1043714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0DA4E8-5425-B046-9704-5118AE07363E}" type="datetime1">
              <a:rPr lang="en-US" smtClean="0"/>
              <a:t>6/29/15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Proprietary &amp;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58EA97-F7F7-E74D-AA64-A6CA5F42FF3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Reversed Logo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729" y="675302"/>
            <a:ext cx="1600200" cy="2104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079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008A0-3C4D-6543-9BC8-747CBBA119B9}" type="datetime1">
              <a:rPr lang="en-US" smtClean="0"/>
              <a:t>6/29/15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Proprietary &amp;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EA97-F7F7-E74D-AA64-A6CA5F42FF3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G1200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25064" y="274638"/>
            <a:ext cx="1223319" cy="457200"/>
          </a:xfrm>
          <a:prstGeom prst="rect">
            <a:avLst/>
          </a:prstGeom>
        </p:spPr>
      </p:pic>
      <p:pic>
        <p:nvPicPr>
          <p:cNvPr id="8" name="Picture 7" descr="G1200 Gradient 3.jpg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V="1">
            <a:off x="0" y="6393992"/>
            <a:ext cx="9144000" cy="464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61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647" y="2477678"/>
            <a:ext cx="7772400" cy="845741"/>
          </a:xfrm>
        </p:spPr>
        <p:txBody>
          <a:bodyPr anchor="ctr"/>
          <a:lstStyle>
            <a:lvl1pPr algn="l">
              <a:defRPr sz="4000" b="1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7647" y="3481583"/>
            <a:ext cx="7772400" cy="624779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4F24-38D0-E445-9BC7-EF804BA301C7}" type="datetime1">
              <a:rPr lang="en-US" smtClean="0"/>
              <a:t>6/29/15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Proprietary &amp;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EA97-F7F7-E74D-AA64-A6CA5F42FF3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Reversed Logo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9201" y="4586904"/>
            <a:ext cx="1143000" cy="1503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942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50818"/>
            <a:ext cx="4038600" cy="4775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50818"/>
            <a:ext cx="4038600" cy="4775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AA274-5339-8545-89C1-484938C98EE2}" type="datetime1">
              <a:rPr lang="en-US" smtClean="0"/>
              <a:t>6/29/15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Proprietary &amp; 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EA97-F7F7-E74D-AA64-A6CA5F42FF3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G1200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25064" y="274638"/>
            <a:ext cx="1223319" cy="457200"/>
          </a:xfrm>
          <a:prstGeom prst="rect">
            <a:avLst/>
          </a:prstGeom>
        </p:spPr>
      </p:pic>
      <p:pic>
        <p:nvPicPr>
          <p:cNvPr id="9" name="Picture 8" descr="G1200 Gradient 3.jpg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V="1">
            <a:off x="0" y="6393992"/>
            <a:ext cx="9144000" cy="464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6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2729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67057"/>
            <a:ext cx="4040188" cy="41404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2729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67057"/>
            <a:ext cx="4041775" cy="41404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E8C9-6BEB-F248-96DA-552A25FDCD7D}" type="datetime1">
              <a:rPr lang="en-US" smtClean="0"/>
              <a:t>6/29/15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Proprietary &amp; Confidential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EA97-F7F7-E74D-AA64-A6CA5F42FF3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G1200 Gradient 3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V="1">
            <a:off x="0" y="6393992"/>
            <a:ext cx="9144000" cy="464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812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412C0-DD6C-FC45-9EE5-ABEDE43F106B}" type="datetime1">
              <a:rPr lang="en-US" smtClean="0"/>
              <a:t>6/29/15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Proprietary &amp; 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EA97-F7F7-E74D-AA64-A6CA5F42FF32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G1200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25064" y="274638"/>
            <a:ext cx="1223319" cy="457200"/>
          </a:xfrm>
          <a:prstGeom prst="rect">
            <a:avLst/>
          </a:prstGeom>
        </p:spPr>
      </p:pic>
      <p:pic>
        <p:nvPicPr>
          <p:cNvPr id="7" name="Picture 6" descr="G1200 Gradient 3.jpg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V="1">
            <a:off x="0" y="6393992"/>
            <a:ext cx="9144000" cy="464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044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8D29-E8A2-D946-9271-AAF6FFC90506}" type="datetime1">
              <a:rPr lang="en-US" smtClean="0"/>
              <a:t>6/29/15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Proprietary &amp; 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EA97-F7F7-E74D-AA64-A6CA5F42FF32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G1200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25064" y="274638"/>
            <a:ext cx="1223319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26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669726" y="446484"/>
            <a:ext cx="3750469" cy="2803922"/>
          </a:xfrm>
          <a:prstGeom prst="rect">
            <a:avLst/>
          </a:prstGeom>
        </p:spPr>
        <p:txBody>
          <a:bodyPr anchor="b"/>
          <a:lstStyle>
            <a:lvl1pPr>
              <a:defRPr sz="4200"/>
            </a:lvl1pPr>
          </a:lstStyle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669726" y="3348633"/>
            <a:ext cx="3750469" cy="288428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200"/>
            </a:lvl1pPr>
            <a:lvl2pPr marL="0" indent="160729" algn="ctr">
              <a:spcBef>
                <a:spcPts val="0"/>
              </a:spcBef>
              <a:buSzTx/>
              <a:buNone/>
              <a:defRPr sz="2200"/>
            </a:lvl2pPr>
            <a:lvl3pPr marL="0" indent="321457" algn="ctr">
              <a:spcBef>
                <a:spcPts val="0"/>
              </a:spcBef>
              <a:buSzTx/>
              <a:buNone/>
              <a:defRPr sz="2200"/>
            </a:lvl3pPr>
            <a:lvl4pPr marL="0" indent="482186" algn="ctr">
              <a:spcBef>
                <a:spcPts val="0"/>
              </a:spcBef>
              <a:buSzTx/>
              <a:buNone/>
              <a:defRPr sz="2200"/>
            </a:lvl4pPr>
            <a:lvl5pPr marL="0" indent="642915" algn="ctr">
              <a:spcBef>
                <a:spcPts val="0"/>
              </a:spcBef>
              <a:buSzTx/>
              <a:buNone/>
              <a:defRPr sz="2200"/>
            </a:lvl5pPr>
          </a:lstStyle>
          <a:p>
            <a:pPr lvl="0">
              <a:defRPr sz="1800"/>
            </a:pPr>
            <a:r>
              <a:rPr sz="2200"/>
              <a:t>Body Level One</a:t>
            </a:r>
          </a:p>
          <a:p>
            <a:pPr lvl="1">
              <a:defRPr sz="1800"/>
            </a:pPr>
            <a:r>
              <a:rPr sz="2200"/>
              <a:t>Body Level Two</a:t>
            </a:r>
          </a:p>
          <a:p>
            <a:pPr lvl="2">
              <a:defRPr sz="1800"/>
            </a:pPr>
            <a:r>
              <a:rPr sz="2200"/>
              <a:t>Body Level Three</a:t>
            </a:r>
          </a:p>
          <a:p>
            <a:pPr lvl="3">
              <a:defRPr sz="1800"/>
            </a:pPr>
            <a:r>
              <a:rPr sz="2200"/>
              <a:t>Body Level Four</a:t>
            </a:r>
          </a:p>
          <a:p>
            <a:pPr lvl="4">
              <a:defRPr sz="1800"/>
            </a:pPr>
            <a:r>
              <a:rPr sz="22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615438546"/>
      </p:ext>
    </p:extLst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slide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1277" y="6486525"/>
            <a:ext cx="375573" cy="297380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A6A6A6"/>
                </a:solidFill>
                <a:latin typeface=""/>
              </a:defRPr>
            </a:lvl1pPr>
          </a:lstStyle>
          <a:p>
            <a:fld id="{F94B57CF-9B6E-F049-8923-BCC06854C3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16" hasCustomPrompt="1"/>
          </p:nvPr>
        </p:nvSpPr>
        <p:spPr>
          <a:xfrm>
            <a:off x="461680" y="5851642"/>
            <a:ext cx="8206067" cy="6348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0" i="1" baseline="0">
                <a:solidFill>
                  <a:schemeClr val="bg1">
                    <a:lumMod val="50000"/>
                  </a:schemeClr>
                </a:solidFill>
                <a:latin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Use this space for additional information or to insert a footnote. Arial 10-pt, Italic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72955" y="0"/>
            <a:ext cx="7929349" cy="668740"/>
          </a:xfrm>
          <a:prstGeom prst="rect">
            <a:avLst/>
          </a:prstGeom>
        </p:spPr>
        <p:txBody>
          <a:bodyPr anchor="ctr"/>
          <a:lstStyle>
            <a:lvl1pPr marL="45720" indent="0">
              <a:buNone/>
              <a:defRPr sz="20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Blank slide with bullets</a:t>
            </a:r>
            <a:endParaRPr lang="en-US" dirty="0"/>
          </a:p>
        </p:txBody>
      </p:sp>
      <p:sp>
        <p:nvSpPr>
          <p:cNvPr id="6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458788" y="1182689"/>
            <a:ext cx="8208959" cy="530383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Font typeface="Arial" pitchFamily="34" charset="0"/>
              <a:buChar char="•"/>
              <a:defRPr sz="12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buFont typeface="Arial" pitchFamily="34" charset="0"/>
              <a:buChar char="•"/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buFont typeface="Arial" pitchFamily="34" charset="0"/>
              <a:buChar char="•"/>
              <a:defRPr sz="1000" baseline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buFont typeface="Arial" pitchFamily="34" charset="0"/>
              <a:buChar char="•"/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First Bullet, 12-pt Arial (Use Bold if headline)</a:t>
            </a:r>
          </a:p>
          <a:p>
            <a:pPr lvl="1"/>
            <a:r>
              <a:rPr lang="en-US" dirty="0" smtClean="0"/>
              <a:t>First bullet point, 12-pt Arial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level, 11-pt Arial</a:t>
            </a:r>
          </a:p>
          <a:p>
            <a:pPr lvl="4"/>
            <a:r>
              <a:rPr lang="en-US" dirty="0" smtClean="0"/>
              <a:t>Fourth level, 10-pt Arial</a:t>
            </a:r>
          </a:p>
          <a:p>
            <a:pPr lvl="3"/>
            <a:endParaRPr lang="en-US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203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9454"/>
            <a:ext cx="8229600" cy="6518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72232"/>
            <a:ext cx="8229600" cy="49539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8068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rgbClr val="FFFFFF"/>
                </a:solidFill>
              </a:defRPr>
            </a:lvl1pPr>
          </a:lstStyle>
          <a:p>
            <a:fld id="{B373F09A-3F1F-A34D-918C-7183EE06FB5D}" type="datetime1">
              <a:rPr lang="en-US" smtClean="0"/>
              <a:pPr/>
              <a:t>6/29/15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06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Proprietary &amp; Confidential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8068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>
                <a:solidFill>
                  <a:srgbClr val="FFFFFF"/>
                </a:solidFill>
              </a:defRPr>
            </a:lvl1pPr>
          </a:lstStyle>
          <a:p>
            <a:fld id="{A158EA97-F7F7-E74D-AA64-A6CA5F42FF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835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accent4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660066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660066"/>
        </a:buClr>
        <a:buSzPct val="75000"/>
        <a:buFont typeface="Courier New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660066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660066"/>
        </a:buClr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660066"/>
        </a:buClr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uie.com/articles/ux_strategy_blueprint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A4E8-5425-B046-9704-5118AE07363E}" type="datetime1">
              <a:rPr lang="en-US" smtClean="0"/>
              <a:t>6/29/15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Proprietary &amp;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EA97-F7F7-E74D-AA64-A6CA5F42FF32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Text Placeholder 7"/>
          <p:cNvSpPr txBox="1">
            <a:spLocks/>
          </p:cNvSpPr>
          <p:nvPr/>
        </p:nvSpPr>
        <p:spPr>
          <a:xfrm>
            <a:off x="828707" y="3180380"/>
            <a:ext cx="2444750" cy="24014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buFontTx/>
              <a:buNone/>
              <a:defRPr sz="1200" b="0" kern="1200" baseline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June 29</a:t>
            </a:r>
            <a:r>
              <a:rPr lang="en-US" smtClean="0"/>
              <a:t>, 2015</a:t>
            </a:r>
            <a:endParaRPr lang="en-US" dirty="0"/>
          </a:p>
        </p:txBody>
      </p:sp>
      <p:sp>
        <p:nvSpPr>
          <p:cNvPr id="8" name="Text Placeholder 5"/>
          <p:cNvSpPr txBox="1">
            <a:spLocks/>
          </p:cNvSpPr>
          <p:nvPr/>
        </p:nvSpPr>
        <p:spPr>
          <a:xfrm>
            <a:off x="828707" y="3467762"/>
            <a:ext cx="6435725" cy="641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buNone/>
              <a:defRPr sz="3000" b="1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3000" b="1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defTabSz="457200" rtl="0" eaLnBrk="1" latinLnBrk="0" hangingPunct="1">
              <a:defRPr sz="3000" b="1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defTabSz="457200" rtl="0" eaLnBrk="1" latinLnBrk="0" hangingPunct="1">
              <a:defRPr sz="3000" b="1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defTabSz="457200" rtl="0" eaLnBrk="1" latinLnBrk="0" hangingPunct="1">
              <a:defRPr sz="3000" b="1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FUNimation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UX Strategy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Text Placeholder 7"/>
          <p:cNvSpPr txBox="1">
            <a:spLocks/>
          </p:cNvSpPr>
          <p:nvPr/>
        </p:nvSpPr>
        <p:spPr>
          <a:xfrm>
            <a:off x="828707" y="4109656"/>
            <a:ext cx="2444750" cy="24014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660066"/>
              </a:buClr>
              <a:buFontTx/>
              <a:buNone/>
              <a:defRPr sz="1200" kern="1200" baseline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660066"/>
              </a:buClr>
              <a:buSzPct val="75000"/>
              <a:buFont typeface="Courier New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660066"/>
              </a:buClr>
              <a:buFont typeface="Wingdings" charset="2"/>
              <a:buChar char="§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660066"/>
              </a:buClr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660066"/>
              </a:buClr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Creative</a:t>
            </a:r>
            <a:endParaRPr lang="en-US" dirty="0"/>
          </a:p>
        </p:txBody>
      </p:sp>
      <p:sp>
        <p:nvSpPr>
          <p:cNvPr id="10" name="Text Placeholder 7"/>
          <p:cNvSpPr txBox="1">
            <a:spLocks/>
          </p:cNvSpPr>
          <p:nvPr/>
        </p:nvSpPr>
        <p:spPr>
          <a:xfrm>
            <a:off x="828707" y="4503522"/>
            <a:ext cx="2444750" cy="24014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660066"/>
              </a:buClr>
              <a:buFontTx/>
              <a:buNone/>
              <a:defRPr sz="1200" kern="1200" baseline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660066"/>
              </a:buClr>
              <a:buSzPct val="75000"/>
              <a:buFont typeface="Courier New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660066"/>
              </a:buClr>
              <a:buFont typeface="Wingdings" charset="2"/>
              <a:buChar char="§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660066"/>
              </a:buClr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660066"/>
              </a:buClr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David Batten</a:t>
            </a:r>
          </a:p>
          <a:p>
            <a:r>
              <a:rPr lang="en-US" dirty="0" smtClean="0"/>
              <a:t>Sr. UX Architect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842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040" y="43549"/>
            <a:ext cx="8229600" cy="651809"/>
          </a:xfrm>
        </p:spPr>
        <p:txBody>
          <a:bodyPr/>
          <a:lstStyle/>
          <a:p>
            <a:r>
              <a:rPr lang="en-US" dirty="0" smtClean="0"/>
              <a:t>UX Strategy Objectives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008A0-3C4D-6543-9BC8-747CBBA119B9}" type="datetime1">
              <a:rPr lang="en-US" smtClean="0"/>
              <a:t>6/29/15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Proprietary &amp; Confidential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EA97-F7F7-E74D-AA64-A6CA5F42FF32}" type="slidenum">
              <a:rPr lang="en-US" smtClean="0"/>
              <a:t>2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046413" y="1068415"/>
            <a:ext cx="0" cy="5107796"/>
          </a:xfrm>
          <a:prstGeom prst="line">
            <a:avLst/>
          </a:prstGeom>
          <a:ln w="635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8"/>
          <p:cNvSpPr txBox="1">
            <a:spLocks/>
          </p:cNvSpPr>
          <p:nvPr/>
        </p:nvSpPr>
        <p:spPr>
          <a:xfrm>
            <a:off x="373063" y="1409581"/>
            <a:ext cx="2553334" cy="287972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660066"/>
              </a:buClr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660066"/>
              </a:buClr>
              <a:buSzPct val="75000"/>
              <a:buFont typeface="Courier New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660066"/>
              </a:buClr>
              <a:buFont typeface="Wingdings" charset="2"/>
              <a:buChar char="§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660066"/>
              </a:buClr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660066"/>
              </a:buClr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/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indent="-228600"/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indent="-228600"/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Uncovering key challenges and devising a way of coordinating effort to overcome them for a desired outcome. </a:t>
            </a:r>
          </a:p>
          <a:p>
            <a:pPr indent="-228600"/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indent="-228600"/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Interlocking set of choices that aligns activity and shows causality: if we do this, then we expect to see that. 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3334785" y="1797495"/>
            <a:ext cx="5196060" cy="320512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1600" b="0" dirty="0" smtClean="0"/>
              <a:t>Challenges</a:t>
            </a:r>
          </a:p>
          <a:p>
            <a:r>
              <a:rPr lang="en-US" sz="1600" dirty="0" smtClean="0"/>
              <a:t>Aspirations</a:t>
            </a:r>
          </a:p>
          <a:p>
            <a:r>
              <a:rPr lang="en-US" sz="1600" b="0" dirty="0" smtClean="0"/>
              <a:t>Focus Areas</a:t>
            </a:r>
          </a:p>
          <a:p>
            <a:pPr lvl="1"/>
            <a:r>
              <a:rPr lang="en-US" sz="1400" dirty="0" smtClean="0"/>
              <a:t>USERS</a:t>
            </a:r>
          </a:p>
          <a:p>
            <a:pPr lvl="1"/>
            <a:r>
              <a:rPr lang="en-US" sz="1400" b="0" dirty="0" smtClean="0"/>
              <a:t>REGIONS</a:t>
            </a:r>
          </a:p>
          <a:p>
            <a:pPr lvl="1"/>
            <a:r>
              <a:rPr lang="en-US" sz="1400" dirty="0" smtClean="0"/>
              <a:t>SERVICES</a:t>
            </a:r>
          </a:p>
          <a:p>
            <a:pPr lvl="1"/>
            <a:r>
              <a:rPr lang="en-US" sz="1400" b="0" dirty="0" smtClean="0"/>
              <a:t>USE CASES</a:t>
            </a:r>
          </a:p>
          <a:p>
            <a:pPr lvl="1"/>
            <a:r>
              <a:rPr lang="en-US" sz="1400" dirty="0" smtClean="0"/>
              <a:t>AREAS OF UX </a:t>
            </a:r>
          </a:p>
          <a:p>
            <a:r>
              <a:rPr lang="en-US" sz="1600" b="0" dirty="0" smtClean="0"/>
              <a:t>Guiding Principles</a:t>
            </a:r>
          </a:p>
          <a:p>
            <a:r>
              <a:rPr lang="en-US" sz="1600" dirty="0" smtClean="0"/>
              <a:t>Activities</a:t>
            </a:r>
          </a:p>
          <a:p>
            <a:r>
              <a:rPr lang="en-US" sz="1600" b="0" dirty="0" smtClean="0"/>
              <a:t>Measurements</a:t>
            </a:r>
            <a:endParaRPr lang="en-US" sz="1600" b="0" dirty="0" smtClean="0"/>
          </a:p>
          <a:p>
            <a:pPr marL="0" indent="0">
              <a:buNone/>
            </a:pPr>
            <a:endParaRPr lang="en-US" sz="11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34785" y="1040249"/>
            <a:ext cx="27013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Elements of UX Strategy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3334785" y="6164712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>
                <a:hlinkClick r:id="rId2"/>
              </a:rPr>
              <a:t>https://www.uie.com/articles/ux_strategy_blueprint</a:t>
            </a:r>
            <a:r>
              <a:rPr lang="en-US" sz="1000" dirty="0" smtClean="0">
                <a:hlinkClick r:id="rId2"/>
              </a:rPr>
              <a:t>/</a:t>
            </a:r>
            <a:endParaRPr lang="en-US" sz="1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477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008A0-3C4D-6543-9BC8-747CBBA119B9}" type="datetime1">
              <a:rPr lang="en-US" smtClean="0"/>
              <a:t>6/29/15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Proprietary &amp; Confidential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EA97-F7F7-E74D-AA64-A6CA5F42FF32}" type="slidenum">
              <a:rPr lang="en-US" smtClean="0"/>
              <a:t>3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>
          <a:xfrm>
            <a:off x="459581" y="113513"/>
            <a:ext cx="8229600" cy="652462"/>
          </a:xfrm>
        </p:spPr>
        <p:txBody>
          <a:bodyPr/>
          <a:lstStyle/>
          <a:p>
            <a:r>
              <a:rPr lang="en-US" dirty="0" smtClean="0"/>
              <a:t>UX Strategy</a:t>
            </a:r>
            <a:endParaRPr lang="en-US" dirty="0"/>
          </a:p>
        </p:txBody>
      </p:sp>
      <p:sp>
        <p:nvSpPr>
          <p:cNvPr id="13" name="Title 6"/>
          <p:cNvSpPr txBox="1">
            <a:spLocks/>
          </p:cNvSpPr>
          <p:nvPr/>
        </p:nvSpPr>
        <p:spPr>
          <a:xfrm>
            <a:off x="614445" y="789513"/>
            <a:ext cx="8229600" cy="5512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4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Excite, Delight, Engage through </a:t>
            </a:r>
          </a:p>
          <a:p>
            <a:pPr algn="ctr"/>
            <a:r>
              <a:rPr lang="en-US" dirty="0" smtClean="0"/>
              <a:t>Data-Driven UX </a:t>
            </a:r>
          </a:p>
          <a:p>
            <a:pPr algn="ctr"/>
            <a:r>
              <a:rPr lang="en-US" dirty="0" smtClean="0"/>
              <a:t>Subjective Satisfaction</a:t>
            </a:r>
          </a:p>
          <a:p>
            <a:pPr algn="ctr"/>
            <a:r>
              <a:rPr lang="en-US" dirty="0" smtClean="0"/>
              <a:t>Organizational Cohesion</a:t>
            </a:r>
          </a:p>
          <a:p>
            <a:pPr algn="ctr"/>
            <a:r>
              <a:rPr lang="en-US" dirty="0" smtClean="0"/>
              <a:t>Inspirational Design</a:t>
            </a:r>
          </a:p>
          <a:p>
            <a:pPr algn="ctr"/>
            <a:r>
              <a:rPr lang="en-US" dirty="0" smtClean="0"/>
              <a:t>Technological Transparency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052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008A0-3C4D-6543-9BC8-747CBBA119B9}" type="datetime1">
              <a:rPr lang="en-US" smtClean="0"/>
              <a:t>6/29/15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Proprietary &amp; Confidential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EA97-F7F7-E74D-AA64-A6CA5F42FF32}" type="slidenum">
              <a:rPr lang="en-US" smtClean="0"/>
              <a:t>4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>
          <a:xfrm>
            <a:off x="459581" y="113513"/>
            <a:ext cx="8229600" cy="652462"/>
          </a:xfrm>
        </p:spPr>
        <p:txBody>
          <a:bodyPr/>
          <a:lstStyle/>
          <a:p>
            <a:r>
              <a:rPr lang="en-US" dirty="0" smtClean="0"/>
              <a:t>UX Strategy</a:t>
            </a:r>
            <a:endParaRPr lang="en-US" dirty="0"/>
          </a:p>
        </p:txBody>
      </p:sp>
      <p:sp>
        <p:nvSpPr>
          <p:cNvPr id="13" name="Title 6"/>
          <p:cNvSpPr txBox="1">
            <a:spLocks/>
          </p:cNvSpPr>
          <p:nvPr/>
        </p:nvSpPr>
        <p:spPr>
          <a:xfrm>
            <a:off x="614445" y="789513"/>
            <a:ext cx="8229600" cy="5512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4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/>
              <a:buChar char="•"/>
            </a:pPr>
            <a:r>
              <a:rPr lang="en-US" dirty="0" smtClean="0"/>
              <a:t>Data-Driven UX 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Measurement: Baseline and Continuous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Subjective Satisfaction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Voice of Customer Surveys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Organizational Cohesion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Clear and Concise Navigation and Organization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Inspirational Design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Cutting Edge UI Design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Technological Transparency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Seamless Backend Experience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554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008A0-3C4D-6543-9BC8-747CBBA119B9}" type="datetime1">
              <a:rPr lang="en-US" smtClean="0"/>
              <a:t>6/29/15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Proprietary &amp; Confidential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EA97-F7F7-E74D-AA64-A6CA5F42FF32}" type="slidenum">
              <a:rPr lang="en-US" smtClean="0"/>
              <a:t>5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>
          <a:xfrm>
            <a:off x="459581" y="113513"/>
            <a:ext cx="8229600" cy="652462"/>
          </a:xfrm>
        </p:spPr>
        <p:txBody>
          <a:bodyPr/>
          <a:lstStyle/>
          <a:p>
            <a:r>
              <a:rPr lang="en-US" dirty="0" smtClean="0"/>
              <a:t>UX Strategy</a:t>
            </a:r>
            <a:endParaRPr lang="en-US" dirty="0"/>
          </a:p>
        </p:txBody>
      </p:sp>
      <p:sp>
        <p:nvSpPr>
          <p:cNvPr id="13" name="Title 6"/>
          <p:cNvSpPr txBox="1">
            <a:spLocks/>
          </p:cNvSpPr>
          <p:nvPr/>
        </p:nvSpPr>
        <p:spPr>
          <a:xfrm>
            <a:off x="614445" y="789513"/>
            <a:ext cx="8229600" cy="5512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4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/>
              <a:buChar char="•"/>
            </a:pPr>
            <a:r>
              <a:rPr lang="en-US" dirty="0" smtClean="0"/>
              <a:t>Data-Driven UX 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Measurement: Baseline and Continuous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Subjective Satisfaction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Voice of Customer Surveys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Organizational Cohesion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Clear and Concise Navigation and Organization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Inspirational Design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Cutting Edge UI Design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Technological Transparency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Seamless Backend Experience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609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008A0-3C4D-6543-9BC8-747CBBA119B9}" type="datetime1">
              <a:rPr lang="en-US" smtClean="0"/>
              <a:t>6/29/15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Proprietary &amp; Confidential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EA97-F7F7-E74D-AA64-A6CA5F42FF32}" type="slidenum">
              <a:rPr lang="en-US" smtClean="0"/>
              <a:t>6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>
          <a:xfrm>
            <a:off x="233680" y="46946"/>
            <a:ext cx="8229600" cy="652462"/>
          </a:xfrm>
        </p:spPr>
        <p:txBody>
          <a:bodyPr/>
          <a:lstStyle/>
          <a:p>
            <a:r>
              <a:rPr lang="en-US" dirty="0" smtClean="0"/>
              <a:t>UX Strategy Blueprint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68377" y="814380"/>
            <a:ext cx="4475987" cy="4285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44364" y="2195494"/>
            <a:ext cx="4123011" cy="4285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844364" y="2195494"/>
            <a:ext cx="0" cy="290407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670169" y="2183079"/>
            <a:ext cx="0" cy="2904076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993757" y="2195494"/>
            <a:ext cx="0" cy="2904076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844364" y="5099570"/>
            <a:ext cx="4123012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368377" y="2183079"/>
            <a:ext cx="4475987" cy="12415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8377" y="814380"/>
            <a:ext cx="2772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Challenges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8377" y="2183079"/>
            <a:ext cx="2772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Aspirations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70169" y="2202469"/>
            <a:ext cx="2772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Focus Areas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44364" y="2202469"/>
            <a:ext cx="2772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Guiding Principles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93757" y="2202469"/>
            <a:ext cx="2772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Activities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44364" y="5107467"/>
            <a:ext cx="2772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Measurements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1183712"/>
            <a:ext cx="22129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Coherency – Shop </a:t>
            </a:r>
            <a:r>
              <a:rPr lang="en-US" sz="1100" dirty="0" err="1" smtClean="0">
                <a:solidFill>
                  <a:schemeClr val="bg1">
                    <a:lumMod val="50000"/>
                  </a:schemeClr>
                </a:solidFill>
              </a:rPr>
              <a:t>vs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 Stream</a:t>
            </a:r>
          </a:p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Usability Issues</a:t>
            </a:r>
          </a:p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Horrid First Time Experience</a:t>
            </a:r>
          </a:p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Streaming Customer Retention 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7200" y="2571801"/>
            <a:ext cx="22129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7F7F7F"/>
                </a:solidFill>
              </a:rPr>
              <a:t>Anime Hub for North America</a:t>
            </a:r>
          </a:p>
          <a:p>
            <a:r>
              <a:rPr lang="en-US" sz="1100" dirty="0" smtClean="0">
                <a:solidFill>
                  <a:srgbClr val="7F7F7F"/>
                </a:solidFill>
              </a:rPr>
              <a:t>Most Complete Anime Experience</a:t>
            </a:r>
            <a:endParaRPr lang="en-US" sz="1100" dirty="0">
              <a:solidFill>
                <a:srgbClr val="7F7F7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70169" y="2552411"/>
            <a:ext cx="2212969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7F7F7F"/>
                </a:solidFill>
              </a:rPr>
              <a:t>Users</a:t>
            </a:r>
            <a:r>
              <a:rPr lang="en-US" sz="1100" dirty="0" smtClean="0">
                <a:solidFill>
                  <a:srgbClr val="7F7F7F"/>
                </a:solidFill>
              </a:rPr>
              <a:t> - Personas 2, 3, &amp; 4</a:t>
            </a:r>
          </a:p>
          <a:p>
            <a:r>
              <a:rPr lang="en-US" sz="1100" dirty="0" smtClean="0">
                <a:solidFill>
                  <a:srgbClr val="7F7F7F"/>
                </a:solidFill>
              </a:rPr>
              <a:t>Regions - North America and  Europe</a:t>
            </a:r>
          </a:p>
          <a:p>
            <a:r>
              <a:rPr lang="en-US" sz="1100" b="1" dirty="0" smtClean="0">
                <a:solidFill>
                  <a:srgbClr val="7F7F7F"/>
                </a:solidFill>
              </a:rPr>
              <a:t>Services </a:t>
            </a:r>
            <a:r>
              <a:rPr lang="en-US" sz="1100" dirty="0" smtClean="0">
                <a:solidFill>
                  <a:srgbClr val="7F7F7F"/>
                </a:solidFill>
              </a:rPr>
              <a:t>- Streaming, Shopping,</a:t>
            </a:r>
            <a:r>
              <a:rPr lang="en-US" sz="1100" dirty="0">
                <a:solidFill>
                  <a:srgbClr val="7F7F7F"/>
                </a:solidFill>
              </a:rPr>
              <a:t> </a:t>
            </a:r>
            <a:r>
              <a:rPr lang="en-US" sz="1100" dirty="0" smtClean="0">
                <a:solidFill>
                  <a:srgbClr val="7F7F7F"/>
                </a:solidFill>
              </a:rPr>
              <a:t>Fan Engagement</a:t>
            </a:r>
          </a:p>
          <a:p>
            <a:r>
              <a:rPr lang="en-US" sz="1100" b="1" dirty="0" smtClean="0">
                <a:solidFill>
                  <a:srgbClr val="7F7F7F"/>
                </a:solidFill>
              </a:rPr>
              <a:t>Use Cases </a:t>
            </a:r>
            <a:r>
              <a:rPr lang="en-US" sz="1100" dirty="0" smtClean="0">
                <a:solidFill>
                  <a:srgbClr val="7F7F7F"/>
                </a:solidFill>
              </a:rPr>
              <a:t>- Finding products, Purchasing Products, Purchasing Streaming Subscriptions,</a:t>
            </a:r>
            <a:r>
              <a:rPr lang="en-US" sz="1100" dirty="0">
                <a:solidFill>
                  <a:srgbClr val="7F7F7F"/>
                </a:solidFill>
              </a:rPr>
              <a:t> </a:t>
            </a:r>
            <a:r>
              <a:rPr lang="en-US" sz="1100" dirty="0" smtClean="0">
                <a:solidFill>
                  <a:srgbClr val="7F7F7F"/>
                </a:solidFill>
              </a:rPr>
              <a:t>App Utilization</a:t>
            </a:r>
          </a:p>
          <a:p>
            <a:r>
              <a:rPr lang="en-US" sz="1100" b="1" dirty="0" smtClean="0">
                <a:solidFill>
                  <a:srgbClr val="7F7F7F"/>
                </a:solidFill>
              </a:rPr>
              <a:t>Areas of UX </a:t>
            </a:r>
            <a:r>
              <a:rPr lang="en-US" sz="1100" dirty="0" smtClean="0">
                <a:solidFill>
                  <a:srgbClr val="7F7F7F"/>
                </a:solidFill>
              </a:rPr>
              <a:t>– Information Architecture, Interaction design, visual design, branding</a:t>
            </a:r>
          </a:p>
          <a:p>
            <a:endParaRPr lang="en-US" sz="1100" dirty="0">
              <a:solidFill>
                <a:srgbClr val="7F7F7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83138" y="2552411"/>
            <a:ext cx="2212969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1100" dirty="0" smtClean="0">
                <a:solidFill>
                  <a:srgbClr val="7F7F7F"/>
                </a:solidFill>
              </a:rPr>
              <a:t>Complete Anime Experience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>
                <a:solidFill>
                  <a:srgbClr val="7F7F7F"/>
                </a:solidFill>
              </a:rPr>
              <a:t>Available in all Formats</a:t>
            </a:r>
          </a:p>
          <a:p>
            <a:pPr marL="628650" lvl="1" indent="-171450">
              <a:buFont typeface="Arial"/>
              <a:buChar char="•"/>
            </a:pPr>
            <a:r>
              <a:rPr lang="en-US" sz="1100" dirty="0" smtClean="0">
                <a:solidFill>
                  <a:srgbClr val="7F7F7F"/>
                </a:solidFill>
              </a:rPr>
              <a:t>Streaming</a:t>
            </a:r>
          </a:p>
          <a:p>
            <a:pPr marL="628650" lvl="1" indent="-171450">
              <a:buFont typeface="Arial"/>
              <a:buChar char="•"/>
            </a:pPr>
            <a:r>
              <a:rPr lang="en-US" sz="1100" dirty="0" smtClean="0">
                <a:solidFill>
                  <a:srgbClr val="7F7F7F"/>
                </a:solidFill>
              </a:rPr>
              <a:t>Apps</a:t>
            </a:r>
          </a:p>
          <a:p>
            <a:pPr marL="628650" lvl="1" indent="-171450">
              <a:buFont typeface="Arial"/>
              <a:buChar char="•"/>
            </a:pPr>
            <a:r>
              <a:rPr lang="en-US" sz="1100" dirty="0" smtClean="0">
                <a:solidFill>
                  <a:srgbClr val="7F7F7F"/>
                </a:solidFill>
              </a:rPr>
              <a:t>Theaters</a:t>
            </a:r>
          </a:p>
          <a:p>
            <a:pPr marL="628650" lvl="1" indent="-171450">
              <a:buFont typeface="Arial"/>
              <a:buChar char="•"/>
            </a:pPr>
            <a:r>
              <a:rPr lang="en-US" sz="1100" dirty="0" smtClean="0">
                <a:solidFill>
                  <a:srgbClr val="7F7F7F"/>
                </a:solidFill>
              </a:rPr>
              <a:t>DVD/Blu-ray</a:t>
            </a:r>
          </a:p>
          <a:p>
            <a:pPr marL="628650" lvl="1" indent="-171450">
              <a:buFont typeface="Arial"/>
              <a:buChar char="•"/>
            </a:pPr>
            <a:r>
              <a:rPr lang="en-US" sz="1100" dirty="0" smtClean="0">
                <a:solidFill>
                  <a:srgbClr val="7F7F7F"/>
                </a:solidFill>
              </a:rPr>
              <a:t>Merchandise</a:t>
            </a:r>
            <a:endParaRPr lang="en-US" sz="1100" dirty="0">
              <a:solidFill>
                <a:srgbClr val="7F7F7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93757" y="2549850"/>
            <a:ext cx="221296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1100" dirty="0" smtClean="0">
                <a:solidFill>
                  <a:srgbClr val="7F7F7F"/>
                </a:solidFill>
              </a:rPr>
              <a:t>User Research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>
                <a:solidFill>
                  <a:srgbClr val="7F7F7F"/>
                </a:solidFill>
              </a:rPr>
              <a:t>Concept Development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>
                <a:solidFill>
                  <a:srgbClr val="7F7F7F"/>
                </a:solidFill>
              </a:rPr>
              <a:t>Prototyping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>
                <a:solidFill>
                  <a:srgbClr val="7F7F7F"/>
                </a:solidFill>
              </a:rPr>
              <a:t>UI Patterns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>
                <a:solidFill>
                  <a:srgbClr val="7F7F7F"/>
                </a:solidFill>
              </a:rPr>
              <a:t>UI guidelines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>
                <a:solidFill>
                  <a:srgbClr val="7F7F7F"/>
                </a:solidFill>
              </a:rPr>
              <a:t>Technological Exploration</a:t>
            </a:r>
            <a:endParaRPr lang="en-US" sz="1100" dirty="0">
              <a:solidFill>
                <a:srgbClr val="7F7F7F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44364" y="5392189"/>
            <a:ext cx="40257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1100" dirty="0" smtClean="0">
                <a:solidFill>
                  <a:srgbClr val="7F7F7F"/>
                </a:solidFill>
              </a:rPr>
              <a:t>Double Shop Sales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>
                <a:solidFill>
                  <a:srgbClr val="7F7F7F"/>
                </a:solidFill>
              </a:rPr>
              <a:t>Double Streaming Subscription Purchases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>
                <a:solidFill>
                  <a:srgbClr val="7F7F7F"/>
                </a:solidFill>
              </a:rPr>
              <a:t>Decrease need for Customer Support by 50%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>
                <a:solidFill>
                  <a:srgbClr val="7F7F7F"/>
                </a:solidFill>
              </a:rPr>
              <a:t>Increase in NPS scores to rival </a:t>
            </a:r>
            <a:r>
              <a:rPr lang="en-US" sz="1100" dirty="0" err="1" smtClean="0">
                <a:solidFill>
                  <a:srgbClr val="7F7F7F"/>
                </a:solidFill>
              </a:rPr>
              <a:t>NetFlix</a:t>
            </a:r>
            <a:r>
              <a:rPr lang="en-US" sz="1100" dirty="0" smtClean="0">
                <a:solidFill>
                  <a:srgbClr val="7F7F7F"/>
                </a:solidFill>
              </a:rPr>
              <a:t>/Amazon</a:t>
            </a:r>
          </a:p>
          <a:p>
            <a:pPr marL="171450" indent="-171450">
              <a:buFont typeface="Arial"/>
              <a:buChar char="•"/>
            </a:pPr>
            <a:r>
              <a:rPr lang="en-US" sz="1100" dirty="0" smtClean="0">
                <a:solidFill>
                  <a:srgbClr val="7F7F7F"/>
                </a:solidFill>
              </a:rPr>
              <a:t>Increase in SUS scores to at least a ‘B’</a:t>
            </a:r>
          </a:p>
          <a:p>
            <a:pPr marL="171450" indent="-171450">
              <a:buFont typeface="Arial"/>
              <a:buChar char="•"/>
            </a:pPr>
            <a:endParaRPr lang="en-US" sz="11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219714"/>
      </p:ext>
    </p:extLst>
  </p:cSld>
  <p:clrMapOvr>
    <a:masterClrMapping/>
  </p:clrMapOvr>
</p:sld>
</file>

<file path=ppt/theme/theme1.xml><?xml version="1.0" encoding="utf-8"?>
<a:theme xmlns:a="http://schemas.openxmlformats.org/drawingml/2006/main" name="G1200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G1200 Template.potx</Template>
  <TotalTime>4212</TotalTime>
  <Words>358</Words>
  <Application>Microsoft Macintosh PowerPoint</Application>
  <PresentationFormat>On-screen Show (4:3)</PresentationFormat>
  <Paragraphs>107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G1200 Template</vt:lpstr>
      <vt:lpstr>PowerPoint Presentation</vt:lpstr>
      <vt:lpstr>UX Strategy Objectives</vt:lpstr>
      <vt:lpstr>UX Strategy</vt:lpstr>
      <vt:lpstr>UX Strategy</vt:lpstr>
      <vt:lpstr>UX Strategy</vt:lpstr>
      <vt:lpstr>UX Strategy Blueprint</vt:lpstr>
    </vt:vector>
  </TitlesOfParts>
  <Company>Group1200 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Warren</dc:creator>
  <cp:lastModifiedBy>David Batten</cp:lastModifiedBy>
  <cp:revision>787</cp:revision>
  <cp:lastPrinted>2015-06-12T16:29:58Z</cp:lastPrinted>
  <dcterms:created xsi:type="dcterms:W3CDTF">2014-06-26T15:20:35Z</dcterms:created>
  <dcterms:modified xsi:type="dcterms:W3CDTF">2015-06-29T17:23:40Z</dcterms:modified>
</cp:coreProperties>
</file>