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85" autoAdjust="0"/>
  </p:normalViewPr>
  <p:slideViewPr>
    <p:cSldViewPr snapToGrid="0" snapToObjects="1">
      <p:cViewPr varScale="1">
        <p:scale>
          <a:sx n="79" d="100"/>
          <a:sy n="79" d="100"/>
        </p:scale>
        <p:origin x="-1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BDBFE-6774-C542-8DA4-37441B0ABFD3}" type="datetimeFigureOut">
              <a:rPr lang="en-US" smtClean="0"/>
              <a:t>5/8/15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23B66-B9E5-B742-844D-5566CDB64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22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4CACA-248A-6949-AD8B-652AF305646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23B66-B9E5-B742-844D-5566CDB6407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53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934C-EFEA-0249-A23C-D193E9B62ED5}" type="datetimeFigureOut">
              <a:rPr lang="en-US" smtClean="0"/>
              <a:t>5/8/15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B085-6DCD-3940-BDED-34ECE596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29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934C-EFEA-0249-A23C-D193E9B62ED5}" type="datetimeFigureOut">
              <a:rPr lang="en-US" smtClean="0"/>
              <a:t>5/8/15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B085-6DCD-3940-BDED-34ECE596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34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934C-EFEA-0249-A23C-D193E9B62ED5}" type="datetimeFigureOut">
              <a:rPr lang="en-US" smtClean="0"/>
              <a:t>5/8/15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B085-6DCD-3940-BDED-34ECE596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93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03027" y="2585723"/>
            <a:ext cx="6435725" cy="641894"/>
          </a:xfrm>
          <a:prstGeom prst="rect">
            <a:avLst/>
          </a:prstGeom>
        </p:spPr>
        <p:txBody>
          <a:bodyPr/>
          <a:lstStyle>
            <a:lvl1pPr>
              <a:buNone/>
              <a:defRPr sz="3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3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3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3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3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DELIVERABLE TITLE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103027" y="2298341"/>
            <a:ext cx="2444750" cy="240145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sz="1200" baseline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Month DD, YYYY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103027" y="3227617"/>
            <a:ext cx="2444750" cy="240145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00" baseline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Project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01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 with vertical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B57CF-9B6E-F049-8923-BCC06854C37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 flipV="1">
            <a:off x="3046413" y="1068415"/>
            <a:ext cx="0" cy="5107796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8223" y="1182297"/>
            <a:ext cx="2448559" cy="1120072"/>
          </a:xfrm>
          <a:prstGeom prst="rect">
            <a:avLst/>
          </a:prstGeom>
        </p:spPr>
        <p:txBody>
          <a:bodyPr/>
          <a:lstStyle>
            <a:lvl1pPr algn="l">
              <a:defRPr sz="2000" b="1" i="0" cap="none" baseline="0">
                <a:latin typeface="Arial"/>
              </a:defRPr>
            </a:lvl1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72955" y="0"/>
            <a:ext cx="7929349" cy="668740"/>
          </a:xfrm>
          <a:prstGeom prst="rect">
            <a:avLst/>
          </a:prstGeom>
        </p:spPr>
        <p:txBody>
          <a:bodyPr anchor="ctr"/>
          <a:lstStyle>
            <a:lvl1pPr marL="45720" indent="0">
              <a:buNone/>
              <a:defRPr sz="20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Vertical graphic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458788" y="2301875"/>
            <a:ext cx="2447925" cy="3824288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Arial" pitchFamily="34" charset="0"/>
              <a:buChar char="•"/>
              <a:defRPr sz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Font typeface="Arial" pitchFamily="34" charset="0"/>
              <a:buChar char="•"/>
              <a:defRPr sz="11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Arial" pitchFamily="34" charset="0"/>
              <a:buChar char="•"/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buFont typeface="Arial" pitchFamily="34" charset="0"/>
              <a:buChar char="•"/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This area can be used to highlight key takeaways of the slide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Optional Bullet, 12-pt Arial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3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9" name="Content Placeholder 16"/>
          <p:cNvSpPr>
            <a:spLocks noGrp="1"/>
          </p:cNvSpPr>
          <p:nvPr>
            <p:ph sz="quarter" idx="14" hasCustomPrompt="1"/>
          </p:nvPr>
        </p:nvSpPr>
        <p:spPr>
          <a:xfrm>
            <a:off x="3223838" y="1182298"/>
            <a:ext cx="5487440" cy="4994666"/>
          </a:xfrm>
          <a:prstGeom prst="rect">
            <a:avLst/>
          </a:prstGeom>
        </p:spPr>
        <p:txBody>
          <a:bodyPr/>
          <a:lstStyle>
            <a:lvl1pPr marL="91440" indent="0">
              <a:buFont typeface="Arial" pitchFamily="34" charset="0"/>
              <a:buNone/>
              <a:defRPr sz="1200" b="1" baseline="0">
                <a:latin typeface="Arial" pitchFamily="34" charset="0"/>
                <a:cs typeface="Arial" pitchFamily="34" charset="0"/>
              </a:defRPr>
            </a:lvl1pPr>
            <a:lvl2pPr>
              <a:buFont typeface="Arial" pitchFamily="34" charset="0"/>
              <a:buChar char="•"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Font typeface="Arial" pitchFamily="34" charset="0"/>
              <a:buChar char="•"/>
              <a:defRPr sz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Arial" pitchFamily="34" charset="0"/>
              <a:buChar char="•"/>
              <a:defRPr sz="11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buFont typeface="Arial" pitchFamily="34" charset="0"/>
              <a:buChar char="•"/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Descriptive Header, 12-pt Arial Bold. This area can also be used to insert a chart, spreadsheet, or picture. </a:t>
            </a:r>
          </a:p>
          <a:p>
            <a:pPr lvl="1"/>
            <a:r>
              <a:rPr lang="en-US" dirty="0" smtClean="0"/>
              <a:t>First bullet point, 12-pt Arial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level, 11pt Arial</a:t>
            </a:r>
          </a:p>
          <a:p>
            <a:pPr lvl="4"/>
            <a:r>
              <a:rPr lang="en-US" dirty="0" smtClean="0"/>
              <a:t>Fourth level, 10-pt Arial</a:t>
            </a:r>
          </a:p>
          <a:p>
            <a:pPr lvl="3"/>
            <a:endParaRPr lang="en-US" dirty="0" smtClean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371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934C-EFEA-0249-A23C-D193E9B62ED5}" type="datetimeFigureOut">
              <a:rPr lang="en-US" smtClean="0"/>
              <a:t>5/8/15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B085-6DCD-3940-BDED-34ECE596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9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934C-EFEA-0249-A23C-D193E9B62ED5}" type="datetimeFigureOut">
              <a:rPr lang="en-US" smtClean="0"/>
              <a:t>5/8/15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B085-6DCD-3940-BDED-34ECE596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9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934C-EFEA-0249-A23C-D193E9B62ED5}" type="datetimeFigureOut">
              <a:rPr lang="en-US" smtClean="0"/>
              <a:t>5/8/15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B085-6DCD-3940-BDED-34ECE596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9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934C-EFEA-0249-A23C-D193E9B62ED5}" type="datetimeFigureOut">
              <a:rPr lang="en-US" smtClean="0"/>
              <a:t>5/8/15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B085-6DCD-3940-BDED-34ECE596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00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934C-EFEA-0249-A23C-D193E9B62ED5}" type="datetimeFigureOut">
              <a:rPr lang="en-US" smtClean="0"/>
              <a:t>5/8/15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B085-6DCD-3940-BDED-34ECE596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89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934C-EFEA-0249-A23C-D193E9B62ED5}" type="datetimeFigureOut">
              <a:rPr lang="en-US" smtClean="0"/>
              <a:t>5/8/15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B085-6DCD-3940-BDED-34ECE596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06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934C-EFEA-0249-A23C-D193E9B62ED5}" type="datetimeFigureOut">
              <a:rPr lang="en-US" smtClean="0"/>
              <a:t>5/8/15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B085-6DCD-3940-BDED-34ECE596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6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934C-EFEA-0249-A23C-D193E9B62ED5}" type="datetimeFigureOut">
              <a:rPr lang="en-US" smtClean="0"/>
              <a:t>5/8/15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B085-6DCD-3940-BDED-34ECE596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6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0934C-EFEA-0249-A23C-D193E9B62ED5}" type="datetimeFigureOut">
              <a:rPr lang="en-US" smtClean="0"/>
              <a:t>5/8/15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FB085-6DCD-3940-BDED-34ECE596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5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1.png"/><Relationship Id="rId5" Type="http://schemas.openxmlformats.org/officeDocument/2006/relationships/image" Target="../media/image6.png"/><Relationship Id="rId6" Type="http://schemas.openxmlformats.org/officeDocument/2006/relationships/image" Target="../media/image5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5" Type="http://schemas.openxmlformats.org/officeDocument/2006/relationships/image" Target="../media/image5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103027" y="2585723"/>
            <a:ext cx="7478998" cy="1063014"/>
          </a:xfrm>
        </p:spPr>
        <p:txBody>
          <a:bodyPr/>
          <a:lstStyle/>
          <a:p>
            <a:r>
              <a:rPr lang="en-US" dirty="0" err="1" smtClean="0"/>
              <a:t>FUNimation</a:t>
            </a:r>
            <a:r>
              <a:rPr lang="en-US" dirty="0" smtClean="0"/>
              <a:t> UX Research Roadmap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April 27, 2015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103027" y="3528664"/>
            <a:ext cx="2444750" cy="240145"/>
          </a:xfrm>
        </p:spPr>
        <p:txBody>
          <a:bodyPr>
            <a:noAutofit/>
          </a:bodyPr>
          <a:lstStyle/>
          <a:p>
            <a:r>
              <a:rPr lang="en-US" i="1" dirty="0" smtClean="0"/>
              <a:t>David Batten, Sr. UX Architect</a:t>
            </a:r>
          </a:p>
          <a:p>
            <a:r>
              <a:rPr lang="en-US" i="1" dirty="0" smtClean="0"/>
              <a:t>Creative Services</a:t>
            </a:r>
            <a:endParaRPr lang="en-US" i="1" dirty="0"/>
          </a:p>
        </p:txBody>
      </p:sp>
      <p:pic>
        <p:nvPicPr>
          <p:cNvPr id="2" name="Picture 1" descr="Screen Shot 2015-04-13 at 10.46.3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20576"/>
          </a:xfrm>
          <a:prstGeom prst="rect">
            <a:avLst/>
          </a:prstGeom>
        </p:spPr>
      </p:pic>
      <p:pic>
        <p:nvPicPr>
          <p:cNvPr id="3" name="Picture 2" descr="Screen Shot 2015-04-13 at 11.10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55900" cy="688975"/>
          </a:xfrm>
          <a:prstGeom prst="rect">
            <a:avLst/>
          </a:prstGeom>
        </p:spPr>
      </p:pic>
      <p:pic>
        <p:nvPicPr>
          <p:cNvPr id="7" name="Picture 6" descr="Screen Shot 2015-04-13 at 11.26.27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950" y="-152400"/>
            <a:ext cx="1943100" cy="1041400"/>
          </a:xfrm>
          <a:prstGeom prst="rect">
            <a:avLst/>
          </a:prstGeom>
        </p:spPr>
      </p:pic>
      <p:pic>
        <p:nvPicPr>
          <p:cNvPr id="8" name="Picture 7" descr="Screen Shot 2015-04-13 at 11.26.27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450" y="-152400"/>
            <a:ext cx="1943100" cy="1041400"/>
          </a:xfrm>
          <a:prstGeom prst="rect">
            <a:avLst/>
          </a:prstGeom>
        </p:spPr>
      </p:pic>
      <p:pic>
        <p:nvPicPr>
          <p:cNvPr id="9" name="Picture 8" descr="Screen Shot 2015-04-13 at 11.26.27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900" y="-152400"/>
            <a:ext cx="1943100" cy="1041400"/>
          </a:xfrm>
          <a:prstGeom prst="rect">
            <a:avLst/>
          </a:prstGeom>
        </p:spPr>
      </p:pic>
      <p:pic>
        <p:nvPicPr>
          <p:cNvPr id="10" name="Picture 9" descr="Screen Shot 2015-04-13 at 11.26.27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150" y="-152400"/>
            <a:ext cx="1943100" cy="1041400"/>
          </a:xfrm>
          <a:prstGeom prst="rect">
            <a:avLst/>
          </a:prstGeom>
        </p:spPr>
      </p:pic>
      <p:pic>
        <p:nvPicPr>
          <p:cNvPr id="11" name="Picture 10" descr="Screen Shot 2015-04-13 at 12.05.1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" y="0"/>
            <a:ext cx="8394700" cy="688975"/>
          </a:xfrm>
          <a:prstGeom prst="rect">
            <a:avLst/>
          </a:prstGeom>
        </p:spPr>
      </p:pic>
      <p:pic>
        <p:nvPicPr>
          <p:cNvPr id="12" name="Picture 11" descr="Screen Shot 2015-04-13 at 12.06.12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0469"/>
            <a:ext cx="9144000" cy="697531"/>
          </a:xfrm>
          <a:prstGeom prst="rect">
            <a:avLst/>
          </a:prstGeom>
        </p:spPr>
      </p:pic>
      <p:pic>
        <p:nvPicPr>
          <p:cNvPr id="13" name="Picture 12" descr="Screen Shot 2015-04-13 at 12.05.1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6124755"/>
            <a:ext cx="9144000" cy="73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16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B57CF-9B6E-F049-8923-BCC06854C37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2955" y="1720850"/>
            <a:ext cx="2645505" cy="419100"/>
          </a:xfrm>
        </p:spPr>
        <p:txBody>
          <a:bodyPr>
            <a:normAutofit fontScale="90000"/>
          </a:bodyPr>
          <a:lstStyle/>
          <a:p>
            <a:r>
              <a:rPr lang="en-US" sz="1800" b="0" dirty="0" smtClean="0"/>
              <a:t>Pre-Release Testing (UXR)</a:t>
            </a:r>
            <a:endParaRPr lang="en-US" sz="1800" b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0" dirty="0" smtClean="0"/>
              <a:t>Research Objectives</a:t>
            </a:r>
            <a:endParaRPr lang="en-US" b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23289" y="1835150"/>
            <a:ext cx="2448559" cy="3508375"/>
          </a:xfrm>
        </p:spPr>
        <p:txBody>
          <a:bodyPr>
            <a:normAutofit/>
          </a:bodyPr>
          <a:lstStyle/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Beta website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Validate Prior Steps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lvl="1"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14300" indent="0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497338" y="1720850"/>
            <a:ext cx="5323262" cy="4540250"/>
          </a:xfrm>
        </p:spPr>
        <p:txBody>
          <a:bodyPr>
            <a:normAutofit/>
          </a:bodyPr>
          <a:lstStyle/>
          <a:p>
            <a:pPr marL="37719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 smtClean="0"/>
              <a:t>Pre-Release Testing - </a:t>
            </a:r>
            <a:r>
              <a:rPr lang="en-US" sz="1000" b="0" i="1" dirty="0">
                <a:solidFill>
                  <a:srgbClr val="595959"/>
                </a:solidFill>
              </a:rPr>
              <a:t>(population specific</a:t>
            </a:r>
            <a:r>
              <a:rPr lang="en-US" sz="1000" b="0" i="1" dirty="0" smtClean="0">
                <a:solidFill>
                  <a:srgbClr val="595959"/>
                </a:solidFill>
              </a:rPr>
              <a:t>)</a:t>
            </a:r>
            <a:endParaRPr lang="en-US" sz="1000" b="0" dirty="0" smtClean="0"/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Functional (or nearly functional) website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Task Testing</a:t>
            </a:r>
          </a:p>
          <a:p>
            <a:pPr marL="1428750"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Standard Tasks</a:t>
            </a:r>
          </a:p>
          <a:p>
            <a:pPr marL="1428750"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User Pain-Point Areas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 smtClean="0">
                <a:solidFill>
                  <a:srgbClr val="000000"/>
                </a:solidFill>
              </a:rPr>
              <a:t>User Perception Testing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b="0" dirty="0" smtClean="0"/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sz="1400" b="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sz="1400" b="0" dirty="0" smtClean="0"/>
          </a:p>
          <a:p>
            <a:pPr marL="37719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sz="1400" b="0" dirty="0" smtClean="0"/>
          </a:p>
        </p:txBody>
      </p:sp>
      <p:pic>
        <p:nvPicPr>
          <p:cNvPr id="3" name="Picture 2" descr="Screen Shot 2015-04-13 at 10.46.3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20576"/>
          </a:xfrm>
          <a:prstGeom prst="rect">
            <a:avLst/>
          </a:prstGeom>
        </p:spPr>
      </p:pic>
      <p:pic>
        <p:nvPicPr>
          <p:cNvPr id="4" name="Picture 3" descr="Screen Shot 2015-04-13 at 11.27.5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0896"/>
          </a:xfrm>
          <a:prstGeom prst="rect">
            <a:avLst/>
          </a:prstGeom>
        </p:spPr>
      </p:pic>
      <p:pic>
        <p:nvPicPr>
          <p:cNvPr id="5" name="Picture 4" descr="Screen Shot 2015-04-13 at 12.06.1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7531"/>
          </a:xfrm>
          <a:prstGeom prst="rect">
            <a:avLst/>
          </a:prstGeom>
        </p:spPr>
      </p:pic>
      <p:pic>
        <p:nvPicPr>
          <p:cNvPr id="6" name="Picture 5" descr="Screen Shot 2015-04-13 at 12.05.1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3375"/>
            <a:ext cx="9144000" cy="17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42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B57CF-9B6E-F049-8923-BCC06854C37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69901" y="1593850"/>
            <a:ext cx="2448559" cy="419100"/>
          </a:xfrm>
        </p:spPr>
        <p:txBody>
          <a:bodyPr/>
          <a:lstStyle/>
          <a:p>
            <a:r>
              <a:rPr lang="en-US" sz="1800" b="0" dirty="0" smtClean="0"/>
              <a:t>Post Launch (UXR) </a:t>
            </a:r>
            <a:endParaRPr lang="en-US" sz="1800" b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0" dirty="0" smtClean="0"/>
              <a:t>Research Objectives</a:t>
            </a:r>
            <a:endParaRPr lang="en-US" b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69901" y="1677637"/>
            <a:ext cx="2448559" cy="3508375"/>
          </a:xfrm>
        </p:spPr>
        <p:txBody>
          <a:bodyPr>
            <a:normAutofit/>
          </a:bodyPr>
          <a:lstStyle/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Determine ROI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Determine Customer Impact</a:t>
            </a: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 marL="685800" lvl="1">
              <a:buFont typeface="Arial"/>
              <a:buChar char="•"/>
            </a:pP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Satisfaction</a:t>
            </a:r>
          </a:p>
          <a:p>
            <a:pPr marL="685800" lvl="1">
              <a:buFont typeface="Arial"/>
              <a:buChar char="•"/>
            </a:pPr>
            <a:endParaRPr lang="en-US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 marL="685800" lvl="1">
              <a:buFont typeface="Arial"/>
              <a:buChar char="•"/>
            </a:pP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Revenue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lvl="1"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14300" indent="0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172738" y="1440238"/>
            <a:ext cx="5704262" cy="4540250"/>
          </a:xfrm>
        </p:spPr>
        <p:txBody>
          <a:bodyPr>
            <a:normAutofit/>
          </a:bodyPr>
          <a:lstStyle/>
          <a:p>
            <a:pPr marL="37719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500" b="0" dirty="0" smtClean="0"/>
              <a:t>Longitudinal Benchmarking &amp; Research </a:t>
            </a:r>
            <a:r>
              <a:rPr lang="en-US" sz="1000" b="0" dirty="0"/>
              <a:t>-</a:t>
            </a:r>
            <a:r>
              <a:rPr lang="en-US" sz="2400" b="0" dirty="0"/>
              <a:t> </a:t>
            </a:r>
            <a:r>
              <a:rPr lang="en-US" sz="1000" b="0" i="1" dirty="0">
                <a:solidFill>
                  <a:srgbClr val="595959"/>
                </a:solidFill>
              </a:rPr>
              <a:t>(population specific</a:t>
            </a:r>
            <a:r>
              <a:rPr lang="en-US" sz="1400" b="0" i="1" dirty="0" smtClean="0">
                <a:solidFill>
                  <a:srgbClr val="595959"/>
                </a:solidFill>
              </a:rPr>
              <a:t>)</a:t>
            </a:r>
            <a:endParaRPr lang="en-US" sz="1400" b="0" dirty="0" smtClean="0"/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Intercept Surveys (Continuous) – Integrated into website backend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Ongoing Competitive Assessment - Annually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0" dirty="0" smtClean="0">
                <a:solidFill>
                  <a:srgbClr val="000000"/>
                </a:solidFill>
              </a:rPr>
              <a:t>Ongoing </a:t>
            </a:r>
            <a:r>
              <a:rPr lang="en-US" b="0" dirty="0" err="1" smtClean="0">
                <a:solidFill>
                  <a:srgbClr val="000000"/>
                </a:solidFill>
              </a:rPr>
              <a:t>VoC</a:t>
            </a:r>
            <a:r>
              <a:rPr lang="en-US" b="0" dirty="0" smtClean="0">
                <a:solidFill>
                  <a:srgbClr val="000000"/>
                </a:solidFill>
              </a:rPr>
              <a:t> Surveys at Conventions - Continuous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Ongoing Analysis of Help / Support emails (Continuous)-  Data Repository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0" dirty="0" smtClean="0">
                <a:solidFill>
                  <a:srgbClr val="000000"/>
                </a:solidFill>
              </a:rPr>
              <a:t>Add Feedba</a:t>
            </a:r>
            <a:r>
              <a:rPr lang="en-US" dirty="0" smtClean="0">
                <a:solidFill>
                  <a:srgbClr val="000000"/>
                </a:solidFill>
              </a:rPr>
              <a:t>ck Link/Button/Tab (Continuous)</a:t>
            </a:r>
          </a:p>
          <a:p>
            <a:pPr marL="1428750"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measure user satisfaction of new website</a:t>
            </a:r>
          </a:p>
          <a:p>
            <a:pPr marL="1428750"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0" dirty="0" smtClean="0">
                <a:solidFill>
                  <a:srgbClr val="000000"/>
                </a:solidFill>
              </a:rPr>
              <a:t>ID any issues with redesign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Add New Feature Feedback Link/Button/Tab  (As Needed)</a:t>
            </a:r>
            <a:endParaRPr lang="en-US" b="0" dirty="0" smtClean="0">
              <a:solidFill>
                <a:srgbClr val="000000"/>
              </a:solidFill>
            </a:endParaRP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sz="1400" b="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sz="1400" b="0" dirty="0" smtClean="0"/>
          </a:p>
          <a:p>
            <a:pPr marL="37719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sz="1400" b="0" dirty="0" smtClean="0"/>
          </a:p>
        </p:txBody>
      </p:sp>
      <p:pic>
        <p:nvPicPr>
          <p:cNvPr id="3" name="Picture 2" descr="Screen Shot 2015-04-13 at 10.46.3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20576"/>
          </a:xfrm>
          <a:prstGeom prst="rect">
            <a:avLst/>
          </a:prstGeom>
        </p:spPr>
      </p:pic>
      <p:pic>
        <p:nvPicPr>
          <p:cNvPr id="4" name="Picture 3" descr="Screen Shot 2015-04-13 at 11.27.5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0896"/>
          </a:xfrm>
          <a:prstGeom prst="rect">
            <a:avLst/>
          </a:prstGeom>
        </p:spPr>
      </p:pic>
      <p:pic>
        <p:nvPicPr>
          <p:cNvPr id="5" name="Picture 4" descr="Screen Shot 2015-04-13 at 12.06.1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7531"/>
          </a:xfrm>
          <a:prstGeom prst="rect">
            <a:avLst/>
          </a:prstGeom>
        </p:spPr>
      </p:pic>
      <p:pic>
        <p:nvPicPr>
          <p:cNvPr id="6" name="Picture 5" descr="Screen Shot 2015-04-13 at 12.05.1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3375"/>
            <a:ext cx="9144000" cy="17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051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B57CF-9B6E-F049-8923-BCC06854C37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2955" y="1381728"/>
            <a:ext cx="2448559" cy="419100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UXR Road Map</a:t>
            </a:r>
            <a:endParaRPr lang="en-US" sz="1800" b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0" dirty="0" smtClean="0"/>
              <a:t>Research Objectives</a:t>
            </a:r>
            <a:endParaRPr lang="en-US" b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72955" y="1529151"/>
            <a:ext cx="2741915" cy="3508375"/>
          </a:xfrm>
        </p:spPr>
        <p:txBody>
          <a:bodyPr>
            <a:normAutofit/>
          </a:bodyPr>
          <a:lstStyle/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Identify UX Design Stages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Identify UX Outputs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Test Relevant Artifacts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Set Up for Ongoing Monitoring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lvl="1"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14300" indent="0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189608" y="1381728"/>
            <a:ext cx="6351962" cy="5290307"/>
          </a:xfrm>
        </p:spPr>
        <p:txBody>
          <a:bodyPr>
            <a:normAutofit lnSpcReduction="10000"/>
          </a:bodyPr>
          <a:lstStyle/>
          <a:p>
            <a:pPr marL="37719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 smtClean="0"/>
              <a:t>Pre-Design / Data Gathering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Self Assessment 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0" dirty="0" smtClean="0">
                <a:solidFill>
                  <a:srgbClr val="000000"/>
                </a:solidFill>
              </a:rPr>
              <a:t>Competitive Benchmarking (UZ subscription + recruitment)</a:t>
            </a:r>
            <a:endParaRPr lang="en-US" dirty="0" smtClean="0">
              <a:solidFill>
                <a:srgbClr val="000000"/>
              </a:solidFill>
            </a:endParaRPr>
          </a:p>
          <a:p>
            <a:pPr marL="377190" indent="-283464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 smtClean="0">
                <a:solidFill>
                  <a:srgbClr val="000000"/>
                </a:solidFill>
              </a:rPr>
              <a:t>Component / Iterative</a:t>
            </a:r>
          </a:p>
          <a:p>
            <a:pPr marL="1028700" lvl="1" indent="-283464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Navigation - </a:t>
            </a:r>
            <a:r>
              <a:rPr lang="en-US" dirty="0">
                <a:solidFill>
                  <a:srgbClr val="000000"/>
                </a:solidFill>
              </a:rPr>
              <a:t>(Optimal </a:t>
            </a:r>
            <a:r>
              <a:rPr lang="en-US" dirty="0" smtClean="0">
                <a:solidFill>
                  <a:srgbClr val="000000"/>
                </a:solidFill>
              </a:rPr>
              <a:t>Workshop subscription + recruitment + Internal Headcount) </a:t>
            </a:r>
          </a:p>
          <a:p>
            <a:pPr marL="1028700" lvl="1" indent="-283464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0" dirty="0" smtClean="0">
                <a:solidFill>
                  <a:srgbClr val="000000"/>
                </a:solidFill>
              </a:rPr>
              <a:t>Widgets/Short Flows – (</a:t>
            </a:r>
            <a:r>
              <a:rPr lang="en-US" b="0" dirty="0" err="1" smtClean="0">
                <a:solidFill>
                  <a:srgbClr val="000000"/>
                </a:solidFill>
              </a:rPr>
              <a:t>inVISION</a:t>
            </a:r>
            <a:r>
              <a:rPr lang="en-US" b="0" dirty="0" smtClean="0">
                <a:solidFill>
                  <a:srgbClr val="000000"/>
                </a:solidFill>
              </a:rPr>
              <a:t> + recruitment + internal Headcount)</a:t>
            </a:r>
          </a:p>
          <a:p>
            <a:pPr marL="377190" indent="-283464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 smtClean="0">
                <a:solidFill>
                  <a:srgbClr val="000000"/>
                </a:solidFill>
              </a:rPr>
              <a:t>Pre-release / Post-release </a:t>
            </a:r>
          </a:p>
          <a:p>
            <a:pPr marL="1028700" lvl="1" indent="-283464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Testing / Benchmarking - </a:t>
            </a:r>
            <a:r>
              <a:rPr lang="en-US" dirty="0">
                <a:solidFill>
                  <a:srgbClr val="000000"/>
                </a:solidFill>
              </a:rPr>
              <a:t>(UZ subscription + recruitment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sz="1400" b="0" dirty="0" smtClean="0">
              <a:solidFill>
                <a:srgbClr val="000000"/>
              </a:solidFill>
            </a:endParaRPr>
          </a:p>
          <a:p>
            <a:pPr marL="377190" indent="-283464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 err="1" smtClean="0">
                <a:solidFill>
                  <a:srgbClr val="000000"/>
                </a:solidFill>
              </a:rPr>
              <a:t>OnGoing</a:t>
            </a:r>
            <a:endParaRPr lang="en-US" sz="1400" b="0" dirty="0" smtClean="0">
              <a:solidFill>
                <a:srgbClr val="000000"/>
              </a:solidFill>
            </a:endParaRP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err="1" smtClean="0">
                <a:solidFill>
                  <a:srgbClr val="000000"/>
                </a:solidFill>
              </a:rPr>
              <a:t>VoC</a:t>
            </a:r>
            <a:r>
              <a:rPr lang="en-US" dirty="0" smtClean="0">
                <a:solidFill>
                  <a:srgbClr val="000000"/>
                </a:solidFill>
              </a:rPr>
              <a:t> Convention Surveys (Internal Headcount)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0" dirty="0" smtClean="0">
                <a:solidFill>
                  <a:srgbClr val="000000"/>
                </a:solidFill>
              </a:rPr>
              <a:t>Website backend / email / customer tracking upgrade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0" dirty="0" smtClean="0">
                <a:solidFill>
                  <a:srgbClr val="000000"/>
                </a:solidFill>
              </a:rPr>
              <a:t>Support/Help Database (Database + Internal Headcount)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Google Analytics integration into Website/Mobile + analysis </a:t>
            </a:r>
          </a:p>
          <a:p>
            <a:pPr marL="1428750"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0" dirty="0" smtClean="0">
                <a:solidFill>
                  <a:srgbClr val="000000"/>
                </a:solidFill>
              </a:rPr>
              <a:t>Free </a:t>
            </a:r>
            <a:r>
              <a:rPr lang="en-US" b="0" dirty="0" err="1" smtClean="0">
                <a:solidFill>
                  <a:srgbClr val="000000"/>
                </a:solidFill>
              </a:rPr>
              <a:t>vs</a:t>
            </a:r>
            <a:r>
              <a:rPr lang="en-US" b="0" dirty="0" smtClean="0">
                <a:solidFill>
                  <a:srgbClr val="000000"/>
                </a:solidFill>
              </a:rPr>
              <a:t> Subscription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b="0" dirty="0" smtClean="0">
              <a:solidFill>
                <a:srgbClr val="000000"/>
              </a:solidFill>
            </a:endParaRP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b="0" dirty="0" smtClean="0">
              <a:solidFill>
                <a:srgbClr val="000000"/>
              </a:solidFill>
            </a:endParaRP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sz="1400" b="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sz="1400" b="0" dirty="0" smtClean="0"/>
          </a:p>
          <a:p>
            <a:pPr marL="37719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sz="1400" b="0" dirty="0" smtClean="0"/>
          </a:p>
        </p:txBody>
      </p:sp>
      <p:pic>
        <p:nvPicPr>
          <p:cNvPr id="3" name="Picture 2" descr="Screen Shot 2015-04-13 at 10.46.3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20576"/>
          </a:xfrm>
          <a:prstGeom prst="rect">
            <a:avLst/>
          </a:prstGeom>
        </p:spPr>
      </p:pic>
      <p:pic>
        <p:nvPicPr>
          <p:cNvPr id="4" name="Picture 3" descr="Screen Shot 2015-04-13 at 11.27.5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0896"/>
          </a:xfrm>
          <a:prstGeom prst="rect">
            <a:avLst/>
          </a:prstGeom>
        </p:spPr>
      </p:pic>
      <p:pic>
        <p:nvPicPr>
          <p:cNvPr id="5" name="Picture 4" descr="Screen Shot 2015-04-13 at 12.06.1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7531"/>
          </a:xfrm>
          <a:prstGeom prst="rect">
            <a:avLst/>
          </a:prstGeom>
        </p:spPr>
      </p:pic>
      <p:pic>
        <p:nvPicPr>
          <p:cNvPr id="6" name="Picture 5" descr="Screen Shot 2015-04-13 at 12.05.1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3375"/>
            <a:ext cx="9144000" cy="17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267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roadmap template v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734" y="1047348"/>
            <a:ext cx="6045266" cy="50661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B57CF-9B6E-F049-8923-BCC06854C37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0" dirty="0" smtClean="0"/>
              <a:t>Research Objectives</a:t>
            </a:r>
            <a:endParaRPr lang="en-US" b="0" dirty="0"/>
          </a:p>
        </p:txBody>
      </p:sp>
      <p:pic>
        <p:nvPicPr>
          <p:cNvPr id="3" name="Picture 2" descr="Screen Shot 2015-04-13 at 10.46.39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20576"/>
          </a:xfrm>
          <a:prstGeom prst="rect">
            <a:avLst/>
          </a:prstGeom>
        </p:spPr>
      </p:pic>
      <p:pic>
        <p:nvPicPr>
          <p:cNvPr id="4" name="Picture 3" descr="Screen Shot 2015-04-13 at 11.27.57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0896"/>
          </a:xfrm>
          <a:prstGeom prst="rect">
            <a:avLst/>
          </a:prstGeom>
        </p:spPr>
      </p:pic>
      <p:pic>
        <p:nvPicPr>
          <p:cNvPr id="5" name="Picture 4" descr="Screen Shot 2015-04-13 at 12.06.12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7531"/>
          </a:xfrm>
          <a:prstGeom prst="rect">
            <a:avLst/>
          </a:prstGeom>
        </p:spPr>
      </p:pic>
      <p:pic>
        <p:nvPicPr>
          <p:cNvPr id="6" name="Picture 5" descr="Screen Shot 2015-04-13 at 12.05.15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3375"/>
            <a:ext cx="9144000" cy="174625"/>
          </a:xfrm>
          <a:prstGeom prst="rect">
            <a:avLst/>
          </a:prstGeom>
        </p:spPr>
      </p:pic>
      <p:sp>
        <p:nvSpPr>
          <p:cNvPr id="19" name="Title 7"/>
          <p:cNvSpPr>
            <a:spLocks noGrp="1"/>
          </p:cNvSpPr>
          <p:nvPr>
            <p:ph type="title"/>
          </p:nvPr>
        </p:nvSpPr>
        <p:spPr>
          <a:xfrm>
            <a:off x="134172" y="1389560"/>
            <a:ext cx="2448559" cy="419100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Estimated Resources</a:t>
            </a:r>
            <a:endParaRPr lang="en-US" sz="1800" b="0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66103" y="1389558"/>
            <a:ext cx="2893250" cy="5468441"/>
          </a:xfrm>
        </p:spPr>
        <p:txBody>
          <a:bodyPr>
            <a:normAutofit/>
          </a:bodyPr>
          <a:lstStyle/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11+ Months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+2 UXR Headcount </a:t>
            </a:r>
            <a:r>
              <a:rPr lang="en-US" sz="1000" i="1" dirty="0" smtClean="0">
                <a:solidFill>
                  <a:srgbClr val="595959"/>
                </a:solidFill>
                <a:latin typeface="Arial"/>
                <a:cs typeface="Arial"/>
              </a:rPr>
              <a:t>(contractors)</a:t>
            </a:r>
          </a:p>
          <a:p>
            <a:pPr marL="0" indent="0">
              <a:buNone/>
            </a:pPr>
            <a:endParaRPr lang="en-US" sz="1400" dirty="0">
              <a:solidFill>
                <a:srgbClr val="595959"/>
              </a:solidFill>
              <a:latin typeface="Arial"/>
              <a:ea typeface="ＭＳ ゴシック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595959"/>
                </a:solidFill>
                <a:latin typeface="Arial"/>
                <a:ea typeface="ＭＳ ゴシック"/>
                <a:cs typeface="Arial"/>
              </a:rPr>
              <a:t>Work Products</a:t>
            </a:r>
          </a:p>
          <a:p>
            <a:pPr marL="685800" lvl="1">
              <a:buFont typeface="Arial"/>
              <a:buChar char="•"/>
            </a:pPr>
            <a:r>
              <a:rPr lang="en-US" sz="1100" dirty="0" smtClean="0">
                <a:solidFill>
                  <a:srgbClr val="595959"/>
                </a:solidFill>
                <a:latin typeface="Arial"/>
                <a:ea typeface="ＭＳ ゴシック"/>
                <a:cs typeface="Arial"/>
              </a:rPr>
              <a:t>Baseline Assessment</a:t>
            </a:r>
          </a:p>
          <a:p>
            <a:pPr marL="685800" lvl="1">
              <a:buFont typeface="Arial"/>
              <a:buChar char="•"/>
            </a:pPr>
            <a:r>
              <a:rPr lang="en-US" sz="1100" dirty="0" smtClean="0">
                <a:solidFill>
                  <a:srgbClr val="595959"/>
                </a:solidFill>
                <a:latin typeface="Arial"/>
                <a:ea typeface="ＭＳ ゴシック"/>
                <a:cs typeface="Arial"/>
              </a:rPr>
              <a:t>Competitive Assessment*</a:t>
            </a:r>
          </a:p>
          <a:p>
            <a:pPr marL="685800" lvl="1">
              <a:buFont typeface="Arial"/>
              <a:buChar char="•"/>
            </a:pPr>
            <a:r>
              <a:rPr lang="en-US" sz="1100" dirty="0" err="1" smtClean="0">
                <a:solidFill>
                  <a:srgbClr val="595959"/>
                </a:solidFill>
                <a:latin typeface="Arial"/>
                <a:ea typeface="ＭＳ ゴシック"/>
                <a:cs typeface="Arial"/>
              </a:rPr>
              <a:t>VoC</a:t>
            </a:r>
            <a:r>
              <a:rPr lang="en-US" sz="1100" dirty="0" smtClean="0">
                <a:solidFill>
                  <a:srgbClr val="595959"/>
                </a:solidFill>
                <a:latin typeface="Arial"/>
                <a:ea typeface="ＭＳ ゴシック"/>
                <a:cs typeface="Arial"/>
              </a:rPr>
              <a:t> Survey Initiation </a:t>
            </a:r>
            <a:r>
              <a:rPr lang="en-US" sz="900" dirty="0" smtClean="0">
                <a:solidFill>
                  <a:srgbClr val="595959"/>
                </a:solidFill>
                <a:latin typeface="Arial"/>
                <a:ea typeface="ＭＳ ゴシック"/>
                <a:cs typeface="Arial"/>
              </a:rPr>
              <a:t>(ongoing)</a:t>
            </a:r>
          </a:p>
          <a:p>
            <a:pPr marL="685800" lvl="1">
              <a:buFont typeface="Arial"/>
              <a:buChar char="•"/>
            </a:pPr>
            <a:r>
              <a:rPr lang="en-US" sz="1100" dirty="0" smtClean="0">
                <a:solidFill>
                  <a:srgbClr val="595959"/>
                </a:solidFill>
                <a:latin typeface="Arial"/>
                <a:ea typeface="ＭＳ ゴシック"/>
                <a:cs typeface="Arial"/>
              </a:rPr>
              <a:t>Customer Research Database</a:t>
            </a:r>
          </a:p>
          <a:p>
            <a:pPr marL="685800" lvl="1">
              <a:buFont typeface="Arial"/>
              <a:buChar char="•"/>
            </a:pPr>
            <a:r>
              <a:rPr lang="en-US" sz="1100" dirty="0" smtClean="0">
                <a:solidFill>
                  <a:srgbClr val="595959"/>
                </a:solidFill>
                <a:latin typeface="Arial"/>
                <a:ea typeface="ＭＳ ゴシック"/>
                <a:cs typeface="Arial"/>
              </a:rPr>
              <a:t>Structure Testing </a:t>
            </a:r>
            <a:r>
              <a:rPr lang="en-US" sz="900" dirty="0" smtClean="0">
                <a:solidFill>
                  <a:srgbClr val="595959"/>
                </a:solidFill>
                <a:latin typeface="Arial"/>
                <a:ea typeface="ＭＳ ゴシック"/>
                <a:cs typeface="Arial"/>
              </a:rPr>
              <a:t>(Navigation)</a:t>
            </a:r>
          </a:p>
          <a:p>
            <a:pPr marL="685800" lvl="1">
              <a:buFont typeface="Arial"/>
              <a:buChar char="•"/>
            </a:pPr>
            <a:r>
              <a:rPr lang="en-US" sz="1100" dirty="0" smtClean="0">
                <a:solidFill>
                  <a:srgbClr val="595959"/>
                </a:solidFill>
                <a:latin typeface="Arial"/>
                <a:ea typeface="ＭＳ ゴシック"/>
                <a:cs typeface="Arial"/>
              </a:rPr>
              <a:t>Component Testing </a:t>
            </a:r>
            <a:r>
              <a:rPr lang="en-US" sz="900" dirty="0" smtClean="0">
                <a:solidFill>
                  <a:srgbClr val="595959"/>
                </a:solidFill>
                <a:latin typeface="Arial"/>
                <a:ea typeface="ＭＳ ゴシック"/>
                <a:cs typeface="Arial"/>
              </a:rPr>
              <a:t>(filter/sort/dialogs)</a:t>
            </a:r>
          </a:p>
          <a:p>
            <a:pPr marL="685800" lvl="1">
              <a:buFont typeface="Arial"/>
              <a:buChar char="•"/>
            </a:pPr>
            <a:r>
              <a:rPr lang="en-US" sz="1100" dirty="0" smtClean="0">
                <a:solidFill>
                  <a:srgbClr val="595959"/>
                </a:solidFill>
                <a:latin typeface="Arial"/>
                <a:ea typeface="ＭＳ ゴシック"/>
                <a:cs typeface="Arial"/>
              </a:rPr>
              <a:t>Prototype testing  </a:t>
            </a:r>
            <a:r>
              <a:rPr lang="en-US" sz="900" dirty="0">
                <a:solidFill>
                  <a:srgbClr val="595959"/>
                </a:solidFill>
                <a:latin typeface="Arial"/>
                <a:ea typeface="ＭＳ ゴシック"/>
                <a:cs typeface="Arial"/>
              </a:rPr>
              <a:t>(</a:t>
            </a:r>
            <a:r>
              <a:rPr lang="en-US" sz="900" dirty="0" smtClean="0">
                <a:solidFill>
                  <a:srgbClr val="595959"/>
                </a:solidFill>
                <a:latin typeface="Arial"/>
                <a:ea typeface="ＭＳ ゴシック"/>
                <a:cs typeface="Arial"/>
              </a:rPr>
              <a:t>click through)</a:t>
            </a:r>
          </a:p>
          <a:p>
            <a:pPr marL="685800" lvl="1">
              <a:buFont typeface="Arial"/>
              <a:buChar char="•"/>
            </a:pPr>
            <a:r>
              <a:rPr lang="en-US" sz="1100" dirty="0" smtClean="0">
                <a:solidFill>
                  <a:srgbClr val="595959"/>
                </a:solidFill>
                <a:latin typeface="Arial"/>
                <a:ea typeface="ＭＳ ゴシック"/>
                <a:cs typeface="Arial"/>
              </a:rPr>
              <a:t>Pre-Launch User Test </a:t>
            </a:r>
            <a:r>
              <a:rPr lang="en-US" sz="900" dirty="0" smtClean="0">
                <a:solidFill>
                  <a:srgbClr val="595959"/>
                </a:solidFill>
                <a:latin typeface="Arial"/>
                <a:ea typeface="ＭＳ ゴシック"/>
                <a:cs typeface="Arial"/>
              </a:rPr>
              <a:t>(working site)</a:t>
            </a:r>
          </a:p>
          <a:p>
            <a:pPr marL="685800" lvl="1">
              <a:buFont typeface="Arial"/>
              <a:buChar char="•"/>
            </a:pPr>
            <a:r>
              <a:rPr lang="en-US" sz="1000" dirty="0" smtClean="0">
                <a:solidFill>
                  <a:srgbClr val="595959"/>
                </a:solidFill>
                <a:latin typeface="Arial"/>
                <a:ea typeface="ＭＳ ゴシック"/>
                <a:cs typeface="Arial"/>
              </a:rPr>
              <a:t>Post-Launch Benchmarking</a:t>
            </a:r>
          </a:p>
          <a:p>
            <a:pPr marL="685800" lvl="1">
              <a:buFont typeface="Arial"/>
              <a:buChar char="•"/>
            </a:pPr>
            <a:r>
              <a:rPr lang="en-US" sz="1000" dirty="0" smtClean="0">
                <a:solidFill>
                  <a:srgbClr val="595959"/>
                </a:solidFill>
                <a:latin typeface="Arial"/>
                <a:ea typeface="ＭＳ ゴシック"/>
                <a:cs typeface="Arial"/>
              </a:rPr>
              <a:t>Set up for ongoing monitoring/evaluation</a:t>
            </a:r>
          </a:p>
          <a:p>
            <a:pPr marL="685800" lvl="1">
              <a:buFont typeface="Arial"/>
              <a:buChar char="•"/>
            </a:pPr>
            <a:endParaRPr lang="en-US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lvl="1"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14300" indent="0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0174" y="1971163"/>
            <a:ext cx="463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087076" y="1282815"/>
            <a:ext cx="6056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/>
                </a:solidFill>
              </a:rPr>
              <a:t>FUNimation</a:t>
            </a:r>
            <a:r>
              <a:rPr lang="en-US" sz="2800" dirty="0" smtClean="0">
                <a:solidFill>
                  <a:schemeClr val="accent6"/>
                </a:solidFill>
              </a:rPr>
              <a:t> UX Research Roadmap</a:t>
            </a:r>
            <a:endParaRPr lang="en-US" sz="2800" dirty="0">
              <a:solidFill>
                <a:schemeClr val="accent6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2087" y="3025913"/>
            <a:ext cx="762000" cy="1435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18227" y="4459356"/>
            <a:ext cx="762000" cy="1435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9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B57CF-9B6E-F049-8923-BCC06854C37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2955" y="1095846"/>
            <a:ext cx="2448559" cy="419100"/>
          </a:xfrm>
        </p:spPr>
        <p:txBody>
          <a:bodyPr>
            <a:normAutofit/>
          </a:bodyPr>
          <a:lstStyle/>
          <a:p>
            <a:r>
              <a:rPr lang="en-US" sz="1600" b="0" dirty="0" smtClean="0">
                <a:cs typeface="Arial"/>
              </a:rPr>
              <a:t>≈ Cost </a:t>
            </a:r>
            <a:r>
              <a:rPr lang="en-US" sz="1000" b="0" dirty="0" smtClean="0">
                <a:solidFill>
                  <a:srgbClr val="7F7F7F"/>
                </a:solidFill>
                <a:cs typeface="Arial"/>
              </a:rPr>
              <a:t>(1 year services)</a:t>
            </a:r>
            <a:endParaRPr lang="en-US" sz="1000" b="0" dirty="0">
              <a:solidFill>
                <a:srgbClr val="7F7F7F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0" dirty="0" smtClean="0"/>
              <a:t>Research Objectives</a:t>
            </a:r>
            <a:endParaRPr lang="en-US" b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57528" y="1095846"/>
            <a:ext cx="2933955" cy="3508375"/>
          </a:xfrm>
        </p:spPr>
        <p:txBody>
          <a:bodyPr>
            <a:normAutofit/>
          </a:bodyPr>
          <a:lstStyle/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Work Products</a:t>
            </a:r>
          </a:p>
          <a:p>
            <a:pPr marL="685800" lvl="1">
              <a:buFont typeface="Arial"/>
              <a:buChar char="•"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Baseline Assessment</a:t>
            </a:r>
          </a:p>
          <a:p>
            <a:pPr marL="685800" lvl="1">
              <a:buFont typeface="Arial"/>
              <a:buChar char="•"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Competitive Assessment</a:t>
            </a:r>
          </a:p>
          <a:p>
            <a:pPr marL="685800" lvl="1">
              <a:buFont typeface="Arial"/>
              <a:buChar char="•"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VoC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Survey (s)</a:t>
            </a:r>
          </a:p>
          <a:p>
            <a:pPr marL="685800" lvl="1">
              <a:buFont typeface="Arial"/>
              <a:buChar char="•"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Card Sort / Tree Test</a:t>
            </a:r>
          </a:p>
          <a:p>
            <a:pPr marL="685800" lvl="1">
              <a:buFont typeface="Arial"/>
              <a:buChar char="•"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Structure &amp; Component Testing</a:t>
            </a:r>
          </a:p>
          <a:p>
            <a:pPr marL="685800" lvl="1">
              <a:buFont typeface="Arial"/>
              <a:buChar char="•"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Prototype Testing</a:t>
            </a:r>
          </a:p>
          <a:p>
            <a:pPr marL="685800" lvl="1">
              <a:buFont typeface="Arial"/>
              <a:buChar char="•"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Pre-Launch User Test</a:t>
            </a:r>
          </a:p>
          <a:p>
            <a:pPr marL="685800" lvl="1">
              <a:buFont typeface="Arial"/>
              <a:buChar char="•"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Post-Launch Benchmarking</a:t>
            </a:r>
          </a:p>
          <a:p>
            <a:pPr marL="685800" lvl="1">
              <a:buFont typeface="Arial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>
              <a:buFont typeface="Arial"/>
              <a:buChar char="•"/>
            </a:pP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Total $42K</a:t>
            </a:r>
            <a:r>
              <a:rPr lang="en-US" sz="1400" baseline="30000" dirty="0" smtClean="0">
                <a:solidFill>
                  <a:srgbClr val="595959"/>
                </a:solidFill>
                <a:latin typeface="Arial"/>
                <a:cs typeface="Arial"/>
              </a:rPr>
              <a:t>**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 </a:t>
            </a:r>
          </a:p>
          <a:p>
            <a:pPr marL="685800" lvl="1">
              <a:buFont typeface="Arial"/>
              <a:buChar char="•"/>
            </a:pP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($13K </a:t>
            </a:r>
            <a:r>
              <a:rPr lang="en-US" sz="900" dirty="0" smtClean="0">
                <a:solidFill>
                  <a:srgbClr val="595959"/>
                </a:solidFill>
                <a:latin typeface="Arial"/>
                <a:cs typeface="Arial"/>
              </a:rPr>
              <a:t>previously approved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011299" y="1095846"/>
            <a:ext cx="6132702" cy="4338379"/>
          </a:xfrm>
        </p:spPr>
        <p:txBody>
          <a:bodyPr>
            <a:normAutofit/>
          </a:bodyPr>
          <a:lstStyle/>
          <a:p>
            <a:pPr marL="37719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600" b="0" dirty="0" smtClean="0"/>
              <a:t>Recruiting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300" dirty="0" smtClean="0">
                <a:solidFill>
                  <a:srgbClr val="000000"/>
                </a:solidFill>
              </a:rPr>
              <a:t>Self &amp; Competitive Assessments </a:t>
            </a:r>
            <a:r>
              <a:rPr lang="en-US" sz="1000" dirty="0" smtClean="0">
                <a:solidFill>
                  <a:srgbClr val="7F7F7F"/>
                </a:solidFill>
              </a:rPr>
              <a:t>(1K population generic) </a:t>
            </a:r>
            <a:r>
              <a:rPr lang="en-US" sz="1400" dirty="0" smtClean="0">
                <a:solidFill>
                  <a:srgbClr val="000000"/>
                </a:solidFill>
              </a:rPr>
              <a:t>– </a:t>
            </a:r>
            <a:r>
              <a:rPr lang="en-US" sz="900" dirty="0" smtClean="0">
                <a:solidFill>
                  <a:srgbClr val="000000"/>
                </a:solidFill>
              </a:rPr>
              <a:t>Included in UZ Cost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300" b="0" dirty="0" smtClean="0">
                <a:solidFill>
                  <a:srgbClr val="000000"/>
                </a:solidFill>
              </a:rPr>
              <a:t>Structure Testing </a:t>
            </a:r>
            <a:r>
              <a:rPr lang="en-US" sz="1000" b="0" dirty="0" smtClean="0">
                <a:solidFill>
                  <a:srgbClr val="7F7F7F"/>
                </a:solidFill>
              </a:rPr>
              <a:t>(population specific)</a:t>
            </a:r>
            <a:r>
              <a:rPr lang="en-US" sz="1400" b="0" dirty="0" smtClean="0">
                <a:solidFill>
                  <a:srgbClr val="7F7F7F"/>
                </a:solidFill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</a:rPr>
              <a:t>– </a:t>
            </a:r>
            <a:r>
              <a:rPr lang="en-US" sz="1100" b="0" dirty="0" smtClean="0">
                <a:solidFill>
                  <a:srgbClr val="000000"/>
                </a:solidFill>
              </a:rPr>
              <a:t>Internal Headcount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300" b="0" dirty="0" smtClean="0">
                <a:solidFill>
                  <a:srgbClr val="000000"/>
                </a:solidFill>
              </a:rPr>
              <a:t>Component Testing </a:t>
            </a:r>
            <a:r>
              <a:rPr lang="en-US" sz="1000" b="0" dirty="0" smtClean="0">
                <a:solidFill>
                  <a:srgbClr val="7F7F7F"/>
                </a:solidFill>
              </a:rPr>
              <a:t>(</a:t>
            </a:r>
            <a:r>
              <a:rPr lang="en-US" sz="1000" dirty="0" smtClean="0">
                <a:solidFill>
                  <a:srgbClr val="7F7F7F"/>
                </a:solidFill>
                <a:latin typeface="Lucida Grande"/>
                <a:ea typeface="Lucida Grande"/>
                <a:cs typeface="Lucida Grande"/>
              </a:rPr>
              <a:t>½</a:t>
            </a:r>
            <a:r>
              <a:rPr lang="en-US" sz="1000" dirty="0">
                <a:solidFill>
                  <a:srgbClr val="7F7F7F"/>
                </a:solidFill>
                <a:latin typeface="Symbol" charset="2"/>
                <a:cs typeface="Symbol" charset="2"/>
              </a:rPr>
              <a:t>K</a:t>
            </a:r>
            <a:r>
              <a:rPr lang="en-US" sz="1000" dirty="0" smtClean="0">
                <a:solidFill>
                  <a:srgbClr val="7F7F7F"/>
                </a:solidFill>
                <a:latin typeface="Symbol" charset="2"/>
                <a:cs typeface="Symbol" charset="2"/>
              </a:rPr>
              <a:t> </a:t>
            </a:r>
            <a:r>
              <a:rPr lang="en-US" sz="1000" dirty="0" smtClean="0">
                <a:solidFill>
                  <a:srgbClr val="7F7F7F"/>
                </a:solidFill>
              </a:rPr>
              <a:t>population generic)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- </a:t>
            </a:r>
            <a:r>
              <a:rPr lang="en-US" sz="1400" b="0" dirty="0" smtClean="0">
                <a:solidFill>
                  <a:srgbClr val="000000"/>
                </a:solidFill>
              </a:rPr>
              <a:t> </a:t>
            </a:r>
            <a:r>
              <a:rPr lang="en-US" sz="900" b="0" dirty="0" smtClean="0">
                <a:solidFill>
                  <a:srgbClr val="000000"/>
                </a:solidFill>
              </a:rPr>
              <a:t>Included in UZ Cost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300" dirty="0" err="1" smtClean="0">
                <a:solidFill>
                  <a:srgbClr val="000000"/>
                </a:solidFill>
              </a:rPr>
              <a:t>VoC</a:t>
            </a:r>
            <a:r>
              <a:rPr lang="en-US" sz="1300" dirty="0" smtClean="0">
                <a:solidFill>
                  <a:srgbClr val="000000"/>
                </a:solidFill>
              </a:rPr>
              <a:t> Surveys </a:t>
            </a:r>
            <a:r>
              <a:rPr lang="en-US" sz="1000" dirty="0" smtClean="0">
                <a:solidFill>
                  <a:srgbClr val="7F7F7F"/>
                </a:solidFill>
              </a:rPr>
              <a:t>(population specific)</a:t>
            </a:r>
            <a:r>
              <a:rPr lang="en-US" sz="1400" dirty="0" smtClean="0">
                <a:solidFill>
                  <a:srgbClr val="000000"/>
                </a:solidFill>
              </a:rPr>
              <a:t> – </a:t>
            </a:r>
            <a:r>
              <a:rPr lang="en-US" sz="1100" dirty="0" smtClean="0">
                <a:solidFill>
                  <a:srgbClr val="000000"/>
                </a:solidFill>
              </a:rPr>
              <a:t>Internal Headcount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300" b="0" dirty="0" smtClean="0">
                <a:solidFill>
                  <a:srgbClr val="000000"/>
                </a:solidFill>
              </a:rPr>
              <a:t>Prototype Testing </a:t>
            </a:r>
            <a:r>
              <a:rPr lang="en-US" sz="1000" b="0" dirty="0" smtClean="0">
                <a:solidFill>
                  <a:srgbClr val="7F7F7F"/>
                </a:solidFill>
              </a:rPr>
              <a:t>(population specific) </a:t>
            </a:r>
            <a:r>
              <a:rPr lang="en-US" sz="1400" dirty="0">
                <a:solidFill>
                  <a:srgbClr val="000000"/>
                </a:solidFill>
              </a:rPr>
              <a:t>–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100" dirty="0">
                <a:solidFill>
                  <a:srgbClr val="000000"/>
                </a:solidFill>
              </a:rPr>
              <a:t>Internal </a:t>
            </a:r>
            <a:r>
              <a:rPr lang="en-US" sz="1100" dirty="0" smtClean="0">
                <a:solidFill>
                  <a:srgbClr val="000000"/>
                </a:solidFill>
              </a:rPr>
              <a:t>Headcount</a:t>
            </a:r>
            <a:endParaRPr lang="en-US" sz="1100" b="0" dirty="0" smtClean="0">
              <a:solidFill>
                <a:srgbClr val="7F7F7F"/>
              </a:solidFill>
            </a:endParaRP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300" dirty="0" smtClean="0">
                <a:solidFill>
                  <a:srgbClr val="000000"/>
                </a:solidFill>
              </a:rPr>
              <a:t>Pre-Launch Testing </a:t>
            </a:r>
            <a:r>
              <a:rPr lang="en-US" sz="1000" dirty="0">
                <a:solidFill>
                  <a:srgbClr val="7F7F7F"/>
                </a:solidFill>
              </a:rPr>
              <a:t>(population specific</a:t>
            </a:r>
            <a:r>
              <a:rPr lang="en-US" sz="1000" dirty="0" smtClean="0">
                <a:solidFill>
                  <a:srgbClr val="7F7F7F"/>
                </a:solidFill>
              </a:rPr>
              <a:t>) </a:t>
            </a:r>
            <a:r>
              <a:rPr lang="en-US" sz="1400" dirty="0">
                <a:solidFill>
                  <a:schemeClr val="tx1"/>
                </a:solidFill>
              </a:rPr>
              <a:t>– </a:t>
            </a:r>
            <a:r>
              <a:rPr lang="en-US" sz="1100" dirty="0">
                <a:solidFill>
                  <a:srgbClr val="000000"/>
                </a:solidFill>
              </a:rPr>
              <a:t>Internal </a:t>
            </a:r>
            <a:r>
              <a:rPr lang="en-US" sz="1100" dirty="0" smtClean="0">
                <a:solidFill>
                  <a:srgbClr val="000000"/>
                </a:solidFill>
              </a:rPr>
              <a:t>Headcount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300" b="0" dirty="0" smtClean="0">
                <a:solidFill>
                  <a:srgbClr val="000000"/>
                </a:solidFill>
              </a:rPr>
              <a:t>Post-Launch Benchmarking </a:t>
            </a:r>
            <a:r>
              <a:rPr lang="en-US" sz="1000" b="0" dirty="0" smtClean="0"/>
              <a:t>(population specific) </a:t>
            </a:r>
            <a:r>
              <a:rPr lang="en-US" sz="1400" b="0" dirty="0" smtClean="0">
                <a:solidFill>
                  <a:srgbClr val="000000"/>
                </a:solidFill>
              </a:rPr>
              <a:t>– </a:t>
            </a:r>
            <a:r>
              <a:rPr lang="en-US" sz="1100" b="0" dirty="0" smtClean="0">
                <a:solidFill>
                  <a:srgbClr val="000000"/>
                </a:solidFill>
              </a:rPr>
              <a:t>Internal Headcount</a:t>
            </a:r>
            <a:endParaRPr lang="en-US" sz="1100" b="0" dirty="0" smtClean="0">
              <a:solidFill>
                <a:schemeClr val="tx1"/>
              </a:solidFill>
            </a:endParaRPr>
          </a:p>
          <a:p>
            <a:pPr marL="37719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 smtClean="0"/>
              <a:t>License Agreements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err="1" smtClean="0">
                <a:solidFill>
                  <a:srgbClr val="000000"/>
                </a:solidFill>
              </a:rPr>
              <a:t>UserZoom</a:t>
            </a:r>
            <a:r>
              <a:rPr lang="en-US" sz="1400" baseline="30000" dirty="0" smtClean="0">
                <a:solidFill>
                  <a:srgbClr val="000000"/>
                </a:solidFill>
              </a:rPr>
              <a:t>*</a:t>
            </a:r>
            <a:r>
              <a:rPr lang="en-US" dirty="0" smtClean="0">
                <a:solidFill>
                  <a:srgbClr val="000000"/>
                </a:solidFill>
              </a:rPr>
              <a:t> (1 year)</a:t>
            </a:r>
            <a:endParaRPr lang="en-US" sz="1400" b="0" dirty="0" smtClean="0"/>
          </a:p>
          <a:p>
            <a:pPr marL="37719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sz="1400" b="0" dirty="0" smtClean="0"/>
          </a:p>
        </p:txBody>
      </p:sp>
      <p:pic>
        <p:nvPicPr>
          <p:cNvPr id="3" name="Picture 2" descr="Screen Shot 2015-04-13 at 10.46.3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20576"/>
          </a:xfrm>
          <a:prstGeom prst="rect">
            <a:avLst/>
          </a:prstGeom>
        </p:spPr>
      </p:pic>
      <p:pic>
        <p:nvPicPr>
          <p:cNvPr id="4" name="Picture 3" descr="Screen Shot 2015-04-13 at 11.27.5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0896"/>
          </a:xfrm>
          <a:prstGeom prst="rect">
            <a:avLst/>
          </a:prstGeom>
        </p:spPr>
      </p:pic>
      <p:pic>
        <p:nvPicPr>
          <p:cNvPr id="5" name="Picture 4" descr="Screen Shot 2015-04-13 at 12.06.1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7531"/>
          </a:xfrm>
          <a:prstGeom prst="rect">
            <a:avLst/>
          </a:prstGeom>
        </p:spPr>
      </p:pic>
      <p:pic>
        <p:nvPicPr>
          <p:cNvPr id="6" name="Picture 5" descr="Screen Shot 2015-04-13 at 12.05.1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3375"/>
            <a:ext cx="9144000" cy="1746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89608" y="6309067"/>
            <a:ext cx="5070428" cy="37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aseline="30000" dirty="0" smtClean="0">
                <a:latin typeface="Arial"/>
                <a:cs typeface="Arial"/>
              </a:rPr>
              <a:t>*  Does not include mobile testing or audio / video recording capability, concurrent testing</a:t>
            </a:r>
          </a:p>
          <a:p>
            <a:pPr>
              <a:lnSpc>
                <a:spcPct val="90000"/>
              </a:lnSpc>
            </a:pPr>
            <a:endParaRPr lang="en-US" sz="1000" baseline="30000" dirty="0" smtClean="0">
              <a:latin typeface="Arial"/>
              <a:cs typeface="Arial"/>
            </a:endParaRPr>
          </a:p>
          <a:p>
            <a:pPr>
              <a:lnSpc>
                <a:spcPct val="90000"/>
              </a:lnSpc>
            </a:pPr>
            <a:r>
              <a:rPr lang="en-US" sz="1000" baseline="30000" dirty="0" smtClean="0">
                <a:latin typeface="Arial"/>
                <a:cs typeface="Arial"/>
              </a:rPr>
              <a:t>** Does not include cost of additional headcount (contractors/interns) </a:t>
            </a:r>
            <a:endParaRPr lang="en-US" sz="1000" baseline="30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7087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103027" y="2585723"/>
            <a:ext cx="7478998" cy="1063014"/>
          </a:xfrm>
        </p:spPr>
        <p:txBody>
          <a:bodyPr>
            <a:normAutofit/>
          </a:bodyPr>
          <a:lstStyle/>
          <a:p>
            <a:r>
              <a:rPr lang="en-US" dirty="0" smtClean="0"/>
              <a:t>Appendix A – Vertical Competitors</a:t>
            </a:r>
          </a:p>
          <a:p>
            <a:r>
              <a:rPr lang="en-US" sz="2400" i="1" dirty="0" smtClean="0">
                <a:solidFill>
                  <a:schemeClr val="bg1">
                    <a:lumMod val="65000"/>
                  </a:schemeClr>
                </a:solidFill>
              </a:rPr>
              <a:t>WIP</a:t>
            </a:r>
          </a:p>
        </p:txBody>
      </p:sp>
      <p:pic>
        <p:nvPicPr>
          <p:cNvPr id="2" name="Picture 1" descr="Screen Shot 2015-04-13 at 10.46.3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20576"/>
          </a:xfrm>
          <a:prstGeom prst="rect">
            <a:avLst/>
          </a:prstGeom>
        </p:spPr>
      </p:pic>
      <p:pic>
        <p:nvPicPr>
          <p:cNvPr id="3" name="Picture 2" descr="Screen Shot 2015-04-13 at 11.10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55900" cy="688975"/>
          </a:xfrm>
          <a:prstGeom prst="rect">
            <a:avLst/>
          </a:prstGeom>
        </p:spPr>
      </p:pic>
      <p:pic>
        <p:nvPicPr>
          <p:cNvPr id="7" name="Picture 6" descr="Screen Shot 2015-04-13 at 11.26.27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950" y="-152400"/>
            <a:ext cx="1943100" cy="1041400"/>
          </a:xfrm>
          <a:prstGeom prst="rect">
            <a:avLst/>
          </a:prstGeom>
        </p:spPr>
      </p:pic>
      <p:pic>
        <p:nvPicPr>
          <p:cNvPr id="8" name="Picture 7" descr="Screen Shot 2015-04-13 at 11.26.27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450" y="-152400"/>
            <a:ext cx="1943100" cy="1041400"/>
          </a:xfrm>
          <a:prstGeom prst="rect">
            <a:avLst/>
          </a:prstGeom>
        </p:spPr>
      </p:pic>
      <p:pic>
        <p:nvPicPr>
          <p:cNvPr id="9" name="Picture 8" descr="Screen Shot 2015-04-13 at 11.26.27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900" y="-152400"/>
            <a:ext cx="1943100" cy="1041400"/>
          </a:xfrm>
          <a:prstGeom prst="rect">
            <a:avLst/>
          </a:prstGeom>
        </p:spPr>
      </p:pic>
      <p:pic>
        <p:nvPicPr>
          <p:cNvPr id="10" name="Picture 9" descr="Screen Shot 2015-04-13 at 11.26.27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150" y="-152400"/>
            <a:ext cx="1943100" cy="1041400"/>
          </a:xfrm>
          <a:prstGeom prst="rect">
            <a:avLst/>
          </a:prstGeom>
        </p:spPr>
      </p:pic>
      <p:pic>
        <p:nvPicPr>
          <p:cNvPr id="11" name="Picture 10" descr="Screen Shot 2015-04-13 at 12.05.1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" y="0"/>
            <a:ext cx="8394700" cy="688975"/>
          </a:xfrm>
          <a:prstGeom prst="rect">
            <a:avLst/>
          </a:prstGeom>
        </p:spPr>
      </p:pic>
      <p:pic>
        <p:nvPicPr>
          <p:cNvPr id="12" name="Picture 11" descr="Screen Shot 2015-04-13 at 12.06.12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0469"/>
            <a:ext cx="9144000" cy="697531"/>
          </a:xfrm>
          <a:prstGeom prst="rect">
            <a:avLst/>
          </a:prstGeom>
        </p:spPr>
      </p:pic>
      <p:pic>
        <p:nvPicPr>
          <p:cNvPr id="13" name="Picture 12" descr="Screen Shot 2015-04-13 at 12.05.1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6124755"/>
            <a:ext cx="9144000" cy="73324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03027" y="5848448"/>
            <a:ext cx="7478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*Note: Selection of these Verticals should validated/supported by </a:t>
            </a:r>
            <a:r>
              <a:rPr lang="en-US" sz="1200" dirty="0" err="1" smtClean="0"/>
              <a:t>VoC</a:t>
            </a:r>
            <a:r>
              <a:rPr lang="en-US" sz="1200" dirty="0" smtClean="0"/>
              <a:t> surveys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86640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B57CF-9B6E-F049-8923-BCC06854C37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7528" y="1095846"/>
            <a:ext cx="2448559" cy="419100"/>
          </a:xfrm>
        </p:spPr>
        <p:txBody>
          <a:bodyPr>
            <a:normAutofit/>
          </a:bodyPr>
          <a:lstStyle/>
          <a:p>
            <a:r>
              <a:rPr lang="en-US" sz="1600" b="0" dirty="0" smtClean="0">
                <a:cs typeface="Arial"/>
              </a:rPr>
              <a:t>Vertical - Streaming</a:t>
            </a:r>
            <a:endParaRPr lang="en-US" sz="1000" b="0" dirty="0">
              <a:solidFill>
                <a:srgbClr val="7F7F7F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0" dirty="0" smtClean="0"/>
              <a:t>Research Objectives</a:t>
            </a:r>
            <a:endParaRPr lang="en-US" b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12964" y="1132709"/>
            <a:ext cx="2282357" cy="3508375"/>
          </a:xfrm>
        </p:spPr>
        <p:txBody>
          <a:bodyPr>
            <a:normAutofit/>
          </a:bodyPr>
          <a:lstStyle/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FUNimation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Movies and Shows</a:t>
            </a:r>
          </a:p>
          <a:p>
            <a:pPr marL="285750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3 Levels of Membership</a:t>
            </a:r>
          </a:p>
          <a:p>
            <a:pPr marL="685800" lvl="1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Free</a:t>
            </a:r>
          </a:p>
          <a:p>
            <a:pPr marL="685800" lvl="1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SubPass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1085850" lvl="2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$3.33-$4.95/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mo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685800" lvl="1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All-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AccessPass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1085850" lvl="2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$4.95 - $7.95/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mo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Monthly Option</a:t>
            </a:r>
          </a:p>
          <a:p>
            <a:pPr marL="285750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Yearly Option</a:t>
            </a:r>
          </a:p>
          <a:p>
            <a:pPr marL="285750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PC Streaming</a:t>
            </a:r>
          </a:p>
          <a:p>
            <a:pPr marL="285750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App Streaming</a:t>
            </a:r>
          </a:p>
          <a:p>
            <a:pPr marL="285750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Console Streaming</a:t>
            </a:r>
          </a:p>
          <a:p>
            <a:pPr marL="285750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MISSING: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FUNi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on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AppleTV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3" name="Picture 2" descr="Screen Shot 2015-04-13 at 10.46.3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20576"/>
          </a:xfrm>
          <a:prstGeom prst="rect">
            <a:avLst/>
          </a:prstGeom>
        </p:spPr>
      </p:pic>
      <p:pic>
        <p:nvPicPr>
          <p:cNvPr id="4" name="Picture 3" descr="Screen Shot 2015-04-13 at 11.27.5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0896"/>
          </a:xfrm>
          <a:prstGeom prst="rect">
            <a:avLst/>
          </a:prstGeom>
        </p:spPr>
      </p:pic>
      <p:pic>
        <p:nvPicPr>
          <p:cNvPr id="5" name="Picture 4" descr="Screen Shot 2015-04-13 at 12.06.1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7531"/>
          </a:xfrm>
          <a:prstGeom prst="rect">
            <a:avLst/>
          </a:prstGeom>
        </p:spPr>
      </p:pic>
      <p:pic>
        <p:nvPicPr>
          <p:cNvPr id="6" name="Picture 5" descr="Screen Shot 2015-04-13 at 12.05.1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3375"/>
            <a:ext cx="9144000" cy="1746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986" y="6437154"/>
            <a:ext cx="64752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Data via </a:t>
            </a:r>
            <a:r>
              <a:rPr lang="en-US" sz="1000" dirty="0" err="1" smtClean="0"/>
              <a:t>DigitalTrends.com</a:t>
            </a:r>
            <a:r>
              <a:rPr lang="en-US" sz="1000" dirty="0"/>
              <a:t> </a:t>
            </a:r>
            <a:r>
              <a:rPr lang="en-US" sz="1000" dirty="0" smtClean="0"/>
              <a:t>http</a:t>
            </a:r>
            <a:r>
              <a:rPr lang="en-US" sz="1000" dirty="0"/>
              <a:t>://</a:t>
            </a:r>
            <a:r>
              <a:rPr lang="en-US" sz="1000" dirty="0" err="1"/>
              <a:t>www.digitaltrends.com</a:t>
            </a:r>
            <a:r>
              <a:rPr lang="en-US" sz="1000" dirty="0"/>
              <a:t>/home-theater/best-media-streaming-services/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33447"/>
              </p:ext>
            </p:extLst>
          </p:nvPr>
        </p:nvGraphicFramePr>
        <p:xfrm>
          <a:off x="2439885" y="778047"/>
          <a:ext cx="6564342" cy="5196033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000660"/>
                <a:gridCol w="1472661"/>
                <a:gridCol w="1752183"/>
                <a:gridCol w="1409529"/>
                <a:gridCol w="929309"/>
              </a:tblGrid>
              <a:tr h="3958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Product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smtClean="0"/>
                        <a:t>Membership Level (s)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Pricing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Availability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699087">
                <a:tc>
                  <a:txBody>
                    <a:bodyPr/>
                    <a:lstStyle/>
                    <a:p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NetFlix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 – Basic</a:t>
                      </a:r>
                    </a:p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Standard</a:t>
                      </a:r>
                    </a:p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Premium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$7.99, $8.99 &amp; $11.99/month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PC &amp; Gaming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Set top box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Smartphone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Smart TVs/Systems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App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*Movies</a:t>
                      </a:r>
                    </a:p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*Yearly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Only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6441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Amazon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2 – Amazon Instant</a:t>
                      </a:r>
                    </a:p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Amazon Prime Instant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Instant</a:t>
                      </a:r>
                      <a:endParaRPr lang="en-US" sz="9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$0 (pay-per-content or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free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Prime</a:t>
                      </a:r>
                      <a:endParaRPr lang="en-US" sz="9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$99/year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($8.25/month)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PC &amp;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Gaming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Set top box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Smartphone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Smart TVs/Systems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App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*Movies</a:t>
                      </a:r>
                    </a:p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*TV Episodes</a:t>
                      </a:r>
                    </a:p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*Yearly Only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8354">
                <a:tc>
                  <a:txBody>
                    <a:bodyPr/>
                    <a:lstStyle/>
                    <a:p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Hulu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2 –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Hulu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Hulu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Plus*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err="1" smtClean="0">
                          <a:solidFill>
                            <a:schemeClr val="tx1"/>
                          </a:solidFill>
                        </a:rPr>
                        <a:t>Hulu</a:t>
                      </a:r>
                      <a:endParaRPr lang="en-US" sz="9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$0 (limited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</a:rPr>
                        <a:t> selection)</a:t>
                      </a:r>
                    </a:p>
                    <a:p>
                      <a:r>
                        <a:rPr lang="en-US" sz="900" b="1" baseline="0" dirty="0" err="1" smtClean="0">
                          <a:solidFill>
                            <a:schemeClr val="tx1"/>
                          </a:solidFill>
                        </a:rPr>
                        <a:t>Hulu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</a:rPr>
                        <a:t> Plus</a:t>
                      </a:r>
                    </a:p>
                    <a:p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</a:rPr>
                        <a:t>$7.99/month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PC &amp; Gaming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Set top box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Smartphone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Smart TVs/Systems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App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*TV</a:t>
                      </a:r>
                    </a:p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*New Content</a:t>
                      </a:r>
                    </a:p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*Yearly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Only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9128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YouTube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 – YouTube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$0 (can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rent/purchase some videos; price varies)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PC &amp; Gaming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Set top box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Smartphone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Smart TVs/Systems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App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800" dirty="0" err="1" smtClean="0">
                          <a:solidFill>
                            <a:schemeClr val="tx1"/>
                          </a:solidFill>
                        </a:rPr>
                        <a:t>GapFiller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397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iTunes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1 - iTunes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Pay-per-content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or multi-pass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PC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Apple TV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Mobile Devices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App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800" dirty="0" err="1" smtClean="0">
                          <a:solidFill>
                            <a:schemeClr val="tx1"/>
                          </a:solidFill>
                        </a:rPr>
                        <a:t>GapFiller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8916">
                <a:tc>
                  <a:txBody>
                    <a:bodyPr/>
                    <a:lstStyle/>
                    <a:p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Vudu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1-Vudu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Pay-per-content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PC &amp; Gaming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Set top box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Smartphone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Smart TVs/Systems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App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800" dirty="0" err="1" smtClean="0">
                          <a:solidFill>
                            <a:schemeClr val="tx1"/>
                          </a:solidFill>
                        </a:rPr>
                        <a:t>Walmart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based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8916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Crunchy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Roll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– Free</a:t>
                      </a:r>
                    </a:p>
                    <a:p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Premium</a:t>
                      </a:r>
                    </a:p>
                    <a:p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Premium 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$6.95</a:t>
                      </a:r>
                    </a:p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$11.95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PC &amp; Gaming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top box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Smartphone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Smart TVs/Systems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App</a:t>
                      </a:r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7986" y="5974080"/>
            <a:ext cx="2282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Suggest combinations of </a:t>
            </a:r>
            <a:r>
              <a:rPr lang="en-US" sz="800" dirty="0" err="1" smtClean="0"/>
              <a:t>Hulu</a:t>
            </a:r>
            <a:r>
              <a:rPr lang="en-US" sz="800" dirty="0" smtClean="0"/>
              <a:t> Plus/Netflix and </a:t>
            </a:r>
            <a:r>
              <a:rPr lang="en-US" sz="800" dirty="0" err="1" smtClean="0"/>
              <a:t>Hulu</a:t>
            </a:r>
            <a:r>
              <a:rPr lang="en-US" sz="800" dirty="0" smtClean="0"/>
              <a:t> Plus/Amazon combos to explore for Vertical Streaming Market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575161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B57CF-9B6E-F049-8923-BCC06854C377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7528" y="1088842"/>
            <a:ext cx="2448559" cy="419100"/>
          </a:xfrm>
        </p:spPr>
        <p:txBody>
          <a:bodyPr>
            <a:normAutofit/>
          </a:bodyPr>
          <a:lstStyle/>
          <a:p>
            <a:r>
              <a:rPr lang="en-US" sz="1600" b="0" dirty="0" smtClean="0">
                <a:cs typeface="Arial"/>
              </a:rPr>
              <a:t>Vertical – DVD Purchase</a:t>
            </a:r>
            <a:endParaRPr lang="en-US" sz="1000" b="0" dirty="0">
              <a:solidFill>
                <a:srgbClr val="7F7F7F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0" dirty="0" smtClean="0"/>
              <a:t>Research Objectives</a:t>
            </a:r>
            <a:endParaRPr lang="en-US" b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01824" y="1095846"/>
            <a:ext cx="2549742" cy="3508375"/>
          </a:xfrm>
        </p:spPr>
        <p:txBody>
          <a:bodyPr>
            <a:normAutofit/>
          </a:bodyPr>
          <a:lstStyle/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FUNimation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685800" lvl="1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Movies</a:t>
            </a:r>
          </a:p>
          <a:p>
            <a:pPr marL="685800" lvl="1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Shows</a:t>
            </a:r>
          </a:p>
          <a:p>
            <a:pPr marL="685800" lvl="1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Pre-orders</a:t>
            </a:r>
          </a:p>
          <a:p>
            <a:pPr marL="685800" lvl="1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New Releases</a:t>
            </a:r>
          </a:p>
          <a:p>
            <a:pPr marL="685800" lvl="1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Box Sets / Special Editions</a:t>
            </a:r>
          </a:p>
          <a:p>
            <a:pPr marL="685800" lvl="1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Deals</a:t>
            </a:r>
          </a:p>
          <a:p>
            <a:pPr marL="685800" lvl="1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Merchandise</a:t>
            </a:r>
          </a:p>
          <a:p>
            <a:pPr marL="685800" lvl="1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Offers Streaming Subscription</a:t>
            </a:r>
          </a:p>
          <a:p>
            <a:pPr marL="685800" lvl="1" indent="-100584">
              <a:spcBef>
                <a:spcPts val="0"/>
              </a:spcBef>
              <a:buFont typeface="Arial"/>
              <a:buChar char="•"/>
            </a:pP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685800" lvl="1" indent="-100584">
              <a:spcBef>
                <a:spcPts val="0"/>
              </a:spcBef>
              <a:buFont typeface="Arial"/>
              <a:buChar char="•"/>
            </a:pP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3" name="Picture 2" descr="Screen Shot 2015-04-13 at 10.46.3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20576"/>
          </a:xfrm>
          <a:prstGeom prst="rect">
            <a:avLst/>
          </a:prstGeom>
        </p:spPr>
      </p:pic>
      <p:pic>
        <p:nvPicPr>
          <p:cNvPr id="4" name="Picture 3" descr="Screen Shot 2015-04-13 at 11.27.5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0896"/>
          </a:xfrm>
          <a:prstGeom prst="rect">
            <a:avLst/>
          </a:prstGeom>
        </p:spPr>
      </p:pic>
      <p:pic>
        <p:nvPicPr>
          <p:cNvPr id="5" name="Picture 4" descr="Screen Shot 2015-04-13 at 12.06.1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7531"/>
          </a:xfrm>
          <a:prstGeom prst="rect">
            <a:avLst/>
          </a:prstGeom>
        </p:spPr>
      </p:pic>
      <p:pic>
        <p:nvPicPr>
          <p:cNvPr id="6" name="Picture 5" descr="Screen Shot 2015-04-13 at 12.05.1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3375"/>
            <a:ext cx="9144000" cy="174625"/>
          </a:xfrm>
          <a:prstGeom prst="rect">
            <a:avLst/>
          </a:prstGeom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0087"/>
              </p:ext>
            </p:extLst>
          </p:nvPr>
        </p:nvGraphicFramePr>
        <p:xfrm>
          <a:off x="3145692" y="1095846"/>
          <a:ext cx="5956227" cy="530860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740175"/>
                <a:gridCol w="393985"/>
                <a:gridCol w="441741"/>
                <a:gridCol w="1910232"/>
                <a:gridCol w="24700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Product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Features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Uniques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Amazon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Movies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Shows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Deals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New Releases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Pre-orders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Streaming Pay-per-content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Merchandise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*Streaming Pay-Per-Content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BBC America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Movies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Shows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Deals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New Releases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Pre-orders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Merchandise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*Dedicated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Fan Shop (Dr. Who)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Rightstuf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!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Movies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Shows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Deals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Releases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Pre-orders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Merchandise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*Huge merchandise selection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BestBuy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Movies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Shows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Deals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New Releases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Pre-orders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*Gift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cards to purchase streaming services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Walmart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Movies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Shows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Deals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New Releases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Pre-orders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Streaming pay-per content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(VUDU)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*VUDU affiliated / Streaming Pay-Per-Content</a:t>
                      </a:r>
                    </a:p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*No fan merchandise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Movies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Shows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Deals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New Releases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Pre-orders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* Limited Merchandise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7528" y="6167477"/>
            <a:ext cx="24485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rgbClr val="A6A6A6"/>
                </a:solidFill>
                <a:latin typeface="Arial"/>
                <a:cs typeface="Arial"/>
              </a:rPr>
              <a:t>To Evaluate: Not </a:t>
            </a:r>
            <a:r>
              <a:rPr lang="en-US" sz="1000" i="1" dirty="0">
                <a:solidFill>
                  <a:srgbClr val="A6A6A6"/>
                </a:solidFill>
                <a:latin typeface="Arial"/>
                <a:cs typeface="Arial"/>
              </a:rPr>
              <a:t>only WHAT they offer but HOW they offer it and how EASY it is to find it</a:t>
            </a:r>
            <a:r>
              <a:rPr lang="en-US" sz="1000" i="1" dirty="0" smtClean="0">
                <a:solidFill>
                  <a:srgbClr val="A6A6A6"/>
                </a:solidFill>
                <a:latin typeface="Arial"/>
                <a:cs typeface="Arial"/>
              </a:rPr>
              <a:t>.</a:t>
            </a:r>
            <a:endParaRPr lang="en-US" sz="1000" i="1" dirty="0">
              <a:solidFill>
                <a:srgbClr val="A6A6A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4258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B57CF-9B6E-F049-8923-BCC06854C377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7528" y="1088842"/>
            <a:ext cx="2817127" cy="419100"/>
          </a:xfrm>
        </p:spPr>
        <p:txBody>
          <a:bodyPr>
            <a:normAutofit/>
          </a:bodyPr>
          <a:lstStyle/>
          <a:p>
            <a:r>
              <a:rPr lang="en-US" sz="1600" b="0" dirty="0" smtClean="0">
                <a:cs typeface="Arial"/>
              </a:rPr>
              <a:t>Vertical – Fan Engagement</a:t>
            </a:r>
            <a:endParaRPr lang="en-US" sz="1000" b="0" dirty="0">
              <a:solidFill>
                <a:srgbClr val="7F7F7F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0" dirty="0" smtClean="0"/>
              <a:t>Research Objectives</a:t>
            </a:r>
            <a:endParaRPr lang="en-US" b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01822" y="1106987"/>
            <a:ext cx="2817127" cy="3508375"/>
          </a:xfrm>
        </p:spPr>
        <p:txBody>
          <a:bodyPr>
            <a:normAutofit/>
          </a:bodyPr>
          <a:lstStyle/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FUNimation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685800" lvl="1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News</a:t>
            </a:r>
          </a:p>
          <a:p>
            <a:pPr marL="685800" lvl="1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Forum</a:t>
            </a:r>
          </a:p>
          <a:p>
            <a:pPr marL="685800" lvl="1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Convention Listings</a:t>
            </a:r>
          </a:p>
          <a:p>
            <a:pPr marL="685800" lvl="1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Apps</a:t>
            </a:r>
          </a:p>
          <a:p>
            <a:pPr marL="685800" lvl="1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Twitter</a:t>
            </a:r>
          </a:p>
          <a:p>
            <a:pPr marL="685800" lvl="1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TV</a:t>
            </a:r>
          </a:p>
          <a:p>
            <a:pPr marL="685800" lvl="1" indent="-100584">
              <a:spcBef>
                <a:spcPts val="0"/>
              </a:spcBef>
              <a:buFont typeface="Arial"/>
              <a:buChar char="•"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Games</a:t>
            </a:r>
          </a:p>
          <a:p>
            <a:pPr marL="685800" lvl="1">
              <a:buFont typeface="Arial"/>
              <a:buChar char="•"/>
            </a:pP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3" name="Picture 2" descr="Screen Shot 2015-04-13 at 10.46.3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20576"/>
          </a:xfrm>
          <a:prstGeom prst="rect">
            <a:avLst/>
          </a:prstGeom>
        </p:spPr>
      </p:pic>
      <p:pic>
        <p:nvPicPr>
          <p:cNvPr id="4" name="Picture 3" descr="Screen Shot 2015-04-13 at 11.27.5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0896"/>
          </a:xfrm>
          <a:prstGeom prst="rect">
            <a:avLst/>
          </a:prstGeom>
        </p:spPr>
      </p:pic>
      <p:pic>
        <p:nvPicPr>
          <p:cNvPr id="5" name="Picture 4" descr="Screen Shot 2015-04-13 at 12.06.1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7531"/>
          </a:xfrm>
          <a:prstGeom prst="rect">
            <a:avLst/>
          </a:prstGeom>
        </p:spPr>
      </p:pic>
      <p:pic>
        <p:nvPicPr>
          <p:cNvPr id="6" name="Picture 5" descr="Screen Shot 2015-04-13 at 12.05.1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3375"/>
            <a:ext cx="9144000" cy="174625"/>
          </a:xfrm>
          <a:prstGeom prst="rect">
            <a:avLst/>
          </a:prstGeom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542834"/>
              </p:ext>
            </p:extLst>
          </p:nvPr>
        </p:nvGraphicFramePr>
        <p:xfrm>
          <a:off x="3244311" y="876491"/>
          <a:ext cx="5795779" cy="5552439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466234"/>
                <a:gridCol w="2147455"/>
                <a:gridCol w="21820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Site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Features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Uniques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Walking Dead Wiki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Comic Series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TV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Series (season/episode lists)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Video Games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Videos 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Photos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Chat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Forum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News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*Fan uploaded Art and Videos</a:t>
                      </a:r>
                    </a:p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*Off site links to videos</a:t>
                      </a:r>
                    </a:p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*All Media on permutations of topic </a:t>
                      </a:r>
                    </a:p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(TV, Comic books, art)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*Chat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Service</a:t>
                      </a:r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Doctor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Who.com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Forums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TV Series (season/episode lists)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Autographs/merchandise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Where to watch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*Created/run by fans for fans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Drwho-online.co.uk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Forums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Chat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News &amp; Reviews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Guides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Reviews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Competitions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err="1" smtClean="0">
                          <a:solidFill>
                            <a:schemeClr val="tx1"/>
                          </a:solidFill>
                        </a:rPr>
                        <a:t>Minecraft</a:t>
                      </a:r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Apps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Imbedded Videos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err="1" smtClean="0">
                          <a:solidFill>
                            <a:schemeClr val="tx1"/>
                          </a:solidFill>
                        </a:rPr>
                        <a:t>TweetStream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#</a:t>
                      </a:r>
                      <a:r>
                        <a:rPr lang="en-US" sz="800" baseline="0" dirty="0" err="1" smtClean="0">
                          <a:solidFill>
                            <a:schemeClr val="tx1"/>
                          </a:solidFill>
                        </a:rPr>
                        <a:t>drwho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@</a:t>
                      </a:r>
                      <a:r>
                        <a:rPr lang="en-US" sz="800" baseline="0" dirty="0" err="1" smtClean="0">
                          <a:solidFill>
                            <a:schemeClr val="tx1"/>
                          </a:solidFill>
                        </a:rPr>
                        <a:t>DrWhoOnline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*Links to similar themed sites; </a:t>
                      </a:r>
                      <a:r>
                        <a:rPr lang="en-US" sz="800" dirty="0" err="1" smtClean="0">
                          <a:solidFill>
                            <a:schemeClr val="tx1"/>
                          </a:solidFill>
                        </a:rPr>
                        <a:t>Steampunk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 gadgets,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Dr. Who Clothing (not BBS)</a:t>
                      </a:r>
                    </a:p>
                    <a:p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800" baseline="0" dirty="0" err="1" smtClean="0">
                          <a:solidFill>
                            <a:schemeClr val="tx1"/>
                          </a:solidFill>
                        </a:rPr>
                        <a:t>TweetStream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Marvel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Wiki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Guides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Forums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Games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Videos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*From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Fan Engagement standpoint this site is have to find the fandom stuff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DC Comics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Heavy social media (twitter/FACEBOOK)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Games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Videos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*Merchandise</a:t>
                      </a:r>
                    </a:p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800" dirty="0" err="1" smtClean="0">
                          <a:solidFill>
                            <a:schemeClr val="tx1"/>
                          </a:solidFill>
                        </a:rPr>
                        <a:t>DCNation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 website / sub genre websites</a:t>
                      </a:r>
                    </a:p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*Hard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to find the ‘fan’ section of the website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Crunchy Roll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Extensive Forum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Games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Conventions/Events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Chat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App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Twitter/Facebook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Contests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*Extensive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topic segmentation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2955" y="6129377"/>
            <a:ext cx="2701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A6A6A6"/>
                </a:solidFill>
              </a:rPr>
              <a:t>To Evaluate: WHAT they offer, HOW they offer it and how it is GROUPED within the website and how EASY it is to FIND it.</a:t>
            </a:r>
            <a:endParaRPr lang="en-US" sz="1000" dirty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109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1173110" y="1714500"/>
            <a:ext cx="11450690" cy="350636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2" spcCol="360000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 indent="0">
              <a:spcBef>
                <a:spcPts val="0"/>
              </a:spcBef>
              <a:buNone/>
              <a:defRPr/>
            </a:pPr>
            <a:endParaRPr lang="en-US" sz="1200" dirty="0" smtClean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1500" lvl="1" indent="-3429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pitchFamily="34" charset="0"/>
                <a:ea typeface="ＭＳ Ｐゴシック" charset="0"/>
                <a:cs typeface="Arial" pitchFamily="34" charset="0"/>
              </a:rPr>
              <a:t>Identify and define the UX Strategy (UXS)</a:t>
            </a:r>
          </a:p>
          <a:p>
            <a:pPr marL="571500" lvl="1" indent="-342900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400" dirty="0" smtClean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1500" lvl="1" indent="-3429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pitchFamily="34" charset="0"/>
                <a:ea typeface="ＭＳ Ｐゴシック" charset="0"/>
                <a:cs typeface="Arial" pitchFamily="34" charset="0"/>
              </a:rPr>
              <a:t>Identify the current state experience and opportunities </a:t>
            </a:r>
          </a:p>
          <a:p>
            <a:pPr marL="571500" lvl="1" indent="-342900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400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1500" lvl="1" indent="-3429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pitchFamily="34" charset="0"/>
                <a:ea typeface="ＭＳ Ｐゴシック" charset="0"/>
                <a:cs typeface="Arial" pitchFamily="34" charset="0"/>
              </a:rPr>
              <a:t>Identify the user needs</a:t>
            </a:r>
          </a:p>
          <a:p>
            <a:pPr marL="571500" lvl="1" indent="-342900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400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1500" lvl="1" indent="-3429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pitchFamily="34" charset="0"/>
                <a:ea typeface="ＭＳ Ｐゴシック" charset="0"/>
                <a:cs typeface="Arial" pitchFamily="34" charset="0"/>
              </a:rPr>
              <a:t>Define success</a:t>
            </a:r>
          </a:p>
          <a:p>
            <a:pPr marL="571500" lvl="1" indent="-342900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400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1500" lvl="1" indent="-3429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pitchFamily="34" charset="0"/>
                <a:ea typeface="ＭＳ Ｐゴシック" charset="0"/>
                <a:cs typeface="Arial" pitchFamily="34" charset="0"/>
              </a:rPr>
              <a:t>Define the overall user experience theme</a:t>
            </a:r>
          </a:p>
          <a:p>
            <a:pPr marL="571500" lvl="1" indent="-342900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400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1500" lvl="1" indent="-3429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pitchFamily="34" charset="0"/>
                <a:ea typeface="ＭＳ Ｐゴシック" charset="0"/>
                <a:cs typeface="Arial" pitchFamily="34" charset="0"/>
              </a:rPr>
              <a:t>Create design principles, guidelines &amp; documentation</a:t>
            </a:r>
          </a:p>
        </p:txBody>
      </p:sp>
      <p:sp>
        <p:nvSpPr>
          <p:cNvPr id="7" name="Title 8"/>
          <p:cNvSpPr txBox="1">
            <a:spLocks/>
          </p:cNvSpPr>
          <p:nvPr/>
        </p:nvSpPr>
        <p:spPr bwMode="auto">
          <a:xfrm>
            <a:off x="1115904" y="1046944"/>
            <a:ext cx="8548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Interstate-Light"/>
                <a:ea typeface="+mj-ea"/>
                <a:cs typeface="Interstate-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Interstate-Light" charset="0"/>
                <a:ea typeface="ＭＳ Ｐゴシック" pitchFamily="80" charset="-128"/>
                <a:cs typeface="Interstate-Regular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Interstate-Light" charset="0"/>
                <a:ea typeface="ＭＳ Ｐゴシック" pitchFamily="80" charset="-128"/>
                <a:cs typeface="Interstate-Regular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Interstate-Light" charset="0"/>
                <a:ea typeface="ＭＳ Ｐゴシック" pitchFamily="80" charset="-128"/>
                <a:cs typeface="Interstate-Regular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Interstate-Light" charset="0"/>
                <a:ea typeface="ＭＳ Ｐゴシック" pitchFamily="80" charset="-128"/>
                <a:cs typeface="Interstate-Regular" charset="0"/>
              </a:defRPr>
            </a:lvl5pPr>
            <a:lvl6pPr marL="509412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1018824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528237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2037649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>
              <a:defRPr/>
            </a:pPr>
            <a:r>
              <a:rPr lang="en-US" sz="2000" b="1" u="none" dirty="0" smtClean="0">
                <a:solidFill>
                  <a:schemeClr val="tx1"/>
                </a:solidFill>
                <a:latin typeface="Arial"/>
                <a:ea typeface="ＭＳ Ｐゴシック" charset="0"/>
              </a:rPr>
              <a:t>Topics</a:t>
            </a:r>
            <a:endParaRPr lang="en-US" sz="2000" b="1" u="none" dirty="0">
              <a:solidFill>
                <a:schemeClr val="tx1"/>
              </a:solidFill>
              <a:latin typeface="Arial"/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8467" y="4258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Screen Shot 2015-04-13 at 10.46.3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20576"/>
          </a:xfrm>
          <a:prstGeom prst="rect">
            <a:avLst/>
          </a:prstGeom>
        </p:spPr>
      </p:pic>
      <p:pic>
        <p:nvPicPr>
          <p:cNvPr id="4" name="Picture 3" descr="Screen Shot 2015-04-13 at 11.27.57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0896"/>
          </a:xfrm>
          <a:prstGeom prst="rect">
            <a:avLst/>
          </a:prstGeom>
        </p:spPr>
      </p:pic>
      <p:pic>
        <p:nvPicPr>
          <p:cNvPr id="8" name="Picture 7" descr="Screen Shot 2015-04-13 at 12.06.12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7531"/>
          </a:xfrm>
          <a:prstGeom prst="rect">
            <a:avLst/>
          </a:prstGeom>
        </p:spPr>
      </p:pic>
      <p:pic>
        <p:nvPicPr>
          <p:cNvPr id="10" name="Picture 9" descr="Screen Shot 2015-04-13 at 12.05.15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3375"/>
            <a:ext cx="9144000" cy="17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006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B57CF-9B6E-F049-8923-BCC06854C37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2955" y="1416050"/>
            <a:ext cx="2448559" cy="419100"/>
          </a:xfrm>
        </p:spPr>
        <p:txBody>
          <a:bodyPr/>
          <a:lstStyle/>
          <a:p>
            <a:r>
              <a:rPr lang="en-US" sz="1800" b="0" dirty="0" smtClean="0"/>
              <a:t>Goals</a:t>
            </a:r>
            <a:endParaRPr lang="en-US" sz="1800" b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0" dirty="0" smtClean="0"/>
              <a:t>Research Objectives</a:t>
            </a:r>
            <a:endParaRPr lang="en-US" b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20555" y="1416050"/>
            <a:ext cx="2739167" cy="5026025"/>
          </a:xfrm>
        </p:spPr>
        <p:txBody>
          <a:bodyPr>
            <a:normAutofit/>
          </a:bodyPr>
          <a:lstStyle/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Define a UX Strategy for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FUNimation.com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Define a UX Research Roadmap for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FUNImation.com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website that will trickle down into all product sets</a:t>
            </a:r>
          </a:p>
          <a:p>
            <a:pPr indent="-228600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Create tangible strategic thinking that supports the Strategy and  UX Roadmap pathways </a:t>
            </a:r>
          </a:p>
          <a:p>
            <a:pPr lvl="1"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14300" indent="0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173037" y="1416050"/>
            <a:ext cx="5660539" cy="4540250"/>
          </a:xfrm>
        </p:spPr>
        <p:txBody>
          <a:bodyPr>
            <a:normAutofit/>
          </a:bodyPr>
          <a:lstStyle/>
          <a:p>
            <a:pPr marL="37719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 smtClean="0"/>
              <a:t>UX Design </a:t>
            </a:r>
            <a:r>
              <a:rPr lang="en-US" sz="1400" b="0" dirty="0"/>
              <a:t>begins with the definition of a user experience strategy, or a shared holistic vision for what a product or service will be from the end user’s perspective.  </a:t>
            </a:r>
            <a:endParaRPr lang="en-US" sz="1400" b="0" dirty="0" smtClean="0"/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0" dirty="0" smtClean="0">
                <a:solidFill>
                  <a:srgbClr val="000000"/>
                </a:solidFill>
              </a:rPr>
              <a:t>Before </a:t>
            </a:r>
            <a:r>
              <a:rPr lang="en-US" b="0" dirty="0">
                <a:solidFill>
                  <a:srgbClr val="000000"/>
                </a:solidFill>
              </a:rPr>
              <a:t>a design team can start creating a product or service’s interface and defining specific capabilities, the team needs to evaluate ideas to determine what will meet both user and business goals most effectively.  </a:t>
            </a:r>
            <a:endParaRPr lang="en-US" b="0" dirty="0" smtClean="0">
              <a:solidFill>
                <a:srgbClr val="000000"/>
              </a:solidFill>
            </a:endParaRP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0" dirty="0" smtClean="0">
                <a:solidFill>
                  <a:srgbClr val="000000"/>
                </a:solidFill>
              </a:rPr>
              <a:t>Defining </a:t>
            </a:r>
            <a:r>
              <a:rPr lang="en-US" b="0" dirty="0">
                <a:solidFill>
                  <a:srgbClr val="000000"/>
                </a:solidFill>
              </a:rPr>
              <a:t>a user experience strategy up front is critical to making sure that all design decisions map back to a vision that is supported by research and that has defined success criteria</a:t>
            </a:r>
            <a:r>
              <a:rPr lang="en-US" b="0" dirty="0" smtClean="0">
                <a:solidFill>
                  <a:srgbClr val="000000"/>
                </a:solidFill>
              </a:rPr>
              <a:t>.</a:t>
            </a:r>
          </a:p>
          <a:p>
            <a:pPr marL="393192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 smtClean="0">
                <a:solidFill>
                  <a:srgbClr val="000000"/>
                </a:solidFill>
              </a:rPr>
              <a:t>Define</a:t>
            </a:r>
          </a:p>
          <a:p>
            <a:pPr marL="393192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 smtClean="0">
                <a:solidFill>
                  <a:srgbClr val="000000"/>
                </a:solidFill>
              </a:rPr>
              <a:t>Operationalize</a:t>
            </a:r>
          </a:p>
        </p:txBody>
      </p:sp>
      <p:pic>
        <p:nvPicPr>
          <p:cNvPr id="3" name="Picture 2" descr="Screen Shot 2015-04-13 at 10.46.3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20576"/>
          </a:xfrm>
          <a:prstGeom prst="rect">
            <a:avLst/>
          </a:prstGeom>
        </p:spPr>
      </p:pic>
      <p:pic>
        <p:nvPicPr>
          <p:cNvPr id="4" name="Picture 3" descr="Screen Shot 2015-04-13 at 11.27.5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0896"/>
          </a:xfrm>
          <a:prstGeom prst="rect">
            <a:avLst/>
          </a:prstGeom>
        </p:spPr>
      </p:pic>
      <p:pic>
        <p:nvPicPr>
          <p:cNvPr id="5" name="Picture 4" descr="Screen Shot 2015-04-13 at 12.06.1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7531"/>
          </a:xfrm>
          <a:prstGeom prst="rect">
            <a:avLst/>
          </a:prstGeom>
        </p:spPr>
      </p:pic>
      <p:pic>
        <p:nvPicPr>
          <p:cNvPr id="6" name="Picture 5" descr="Screen Shot 2015-04-13 at 12.05.1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3375"/>
            <a:ext cx="9144000" cy="17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423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B57CF-9B6E-F049-8923-BCC06854C37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2955" y="1416050"/>
            <a:ext cx="2662967" cy="419100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Tangible Strategy (UXS)</a:t>
            </a:r>
            <a:endParaRPr lang="en-US" sz="1800" b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0" dirty="0" smtClean="0"/>
              <a:t>Research Objectives</a:t>
            </a:r>
            <a:endParaRPr lang="en-US" b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96755" y="1543050"/>
            <a:ext cx="2739167" cy="5026025"/>
          </a:xfrm>
        </p:spPr>
        <p:txBody>
          <a:bodyPr>
            <a:normAutofit/>
          </a:bodyPr>
          <a:lstStyle/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Define</a:t>
            </a:r>
          </a:p>
          <a:p>
            <a:pPr indent="-228600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Operationalize</a:t>
            </a:r>
          </a:p>
          <a:p>
            <a:pPr lvl="1"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14300" indent="0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173038" y="1416050"/>
            <a:ext cx="5323262" cy="1987550"/>
          </a:xfrm>
        </p:spPr>
        <p:txBody>
          <a:bodyPr>
            <a:normAutofit lnSpcReduction="10000"/>
          </a:bodyPr>
          <a:lstStyle/>
          <a:p>
            <a:pPr marL="37719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 smtClean="0"/>
              <a:t>To Clarify Design Thinking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Responsive Design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 smtClean="0">
                <a:solidFill>
                  <a:srgbClr val="000000"/>
                </a:solidFill>
              </a:rPr>
              <a:t>Mobile Ready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Engaging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 smtClean="0">
                <a:solidFill>
                  <a:srgbClr val="000000"/>
                </a:solidFill>
              </a:rPr>
              <a:t>Simple</a:t>
            </a:r>
            <a:endParaRPr lang="en-US" sz="1400" dirty="0">
              <a:solidFill>
                <a:srgbClr val="000000"/>
              </a:solidFill>
            </a:endParaRP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sz="1400" dirty="0">
              <a:solidFill>
                <a:srgbClr val="000000"/>
              </a:solidFill>
            </a:endParaRPr>
          </a:p>
        </p:txBody>
      </p:sp>
      <p:pic>
        <p:nvPicPr>
          <p:cNvPr id="3" name="Picture 2" descr="Screen Shot 2015-04-13 at 10.46.3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20576"/>
          </a:xfrm>
          <a:prstGeom prst="rect">
            <a:avLst/>
          </a:prstGeom>
        </p:spPr>
      </p:pic>
      <p:pic>
        <p:nvPicPr>
          <p:cNvPr id="4" name="Picture 3" descr="Screen Shot 2015-04-13 at 11.27.5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0896"/>
          </a:xfrm>
          <a:prstGeom prst="rect">
            <a:avLst/>
          </a:prstGeom>
        </p:spPr>
      </p:pic>
      <p:pic>
        <p:nvPicPr>
          <p:cNvPr id="5" name="Picture 4" descr="Screen Shot 2015-04-13 at 12.06.1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7531"/>
          </a:xfrm>
          <a:prstGeom prst="rect">
            <a:avLst/>
          </a:prstGeom>
        </p:spPr>
      </p:pic>
      <p:pic>
        <p:nvPicPr>
          <p:cNvPr id="6" name="Picture 5" descr="Screen Shot 2015-04-13 at 12.05.1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3375"/>
            <a:ext cx="9144000" cy="174625"/>
          </a:xfrm>
          <a:prstGeom prst="rect">
            <a:avLst/>
          </a:prstGeom>
        </p:spPr>
      </p:pic>
      <p:sp>
        <p:nvSpPr>
          <p:cNvPr id="12" name="Content Placeholder 9"/>
          <p:cNvSpPr txBox="1">
            <a:spLocks/>
          </p:cNvSpPr>
          <p:nvPr/>
        </p:nvSpPr>
        <p:spPr>
          <a:xfrm>
            <a:off x="3300038" y="3302000"/>
            <a:ext cx="5323262" cy="1987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0" algn="l" defTabSz="4572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719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 smtClean="0"/>
              <a:t>To Gain Buy-In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Research Based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Physical Artifacts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3" name="Content Placeholder 9"/>
          <p:cNvSpPr txBox="1">
            <a:spLocks/>
          </p:cNvSpPr>
          <p:nvPr/>
        </p:nvSpPr>
        <p:spPr>
          <a:xfrm>
            <a:off x="3325438" y="4556125"/>
            <a:ext cx="5323262" cy="1987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0" algn="l" defTabSz="4572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719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 smtClean="0"/>
              <a:t>To Communicate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Management Vision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Design Team Vision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One Vision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609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B57CF-9B6E-F049-8923-BCC06854C37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2955" y="1682750"/>
            <a:ext cx="2739167" cy="419100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Creating the UX Strategy</a:t>
            </a:r>
            <a:endParaRPr lang="en-US" sz="1800" b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0" dirty="0" smtClean="0"/>
              <a:t>Research Objectives</a:t>
            </a:r>
            <a:endParaRPr lang="en-US" b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72955" y="1746250"/>
            <a:ext cx="2739167" cy="5026025"/>
          </a:xfrm>
        </p:spPr>
        <p:txBody>
          <a:bodyPr>
            <a:normAutofit/>
          </a:bodyPr>
          <a:lstStyle/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Defining a user experience strategy may involve the following, all ideally driven through research and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analysis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UX Research (UXR)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UX Architecture (UXA)</a:t>
            </a:r>
          </a:p>
          <a:p>
            <a:pPr marL="685800" lvl="1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UI Design (UID)</a:t>
            </a:r>
          </a:p>
          <a:p>
            <a:pPr marL="685800" lvl="1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Front End Developer (FED)</a:t>
            </a:r>
          </a:p>
          <a:p>
            <a:pPr marL="685800" lvl="1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Marketing</a:t>
            </a:r>
          </a:p>
          <a:p>
            <a:pPr marL="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Management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lvl="1"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14300" indent="0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554038" y="1682750"/>
            <a:ext cx="5589962" cy="4540250"/>
          </a:xfrm>
        </p:spPr>
        <p:txBody>
          <a:bodyPr>
            <a:normAutofit/>
          </a:bodyPr>
          <a:lstStyle/>
          <a:p>
            <a:pPr marL="37719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 smtClean="0"/>
              <a:t>Identify the current state experience and opportunities (UXR)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i="1" dirty="0" smtClean="0"/>
              <a:t>Where we are now …</a:t>
            </a:r>
            <a:endParaRPr lang="en-US" b="0" i="1" dirty="0" smtClean="0"/>
          </a:p>
          <a:p>
            <a:pPr marL="37719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 smtClean="0"/>
              <a:t>Identify the experience of the competition (UXR)</a:t>
            </a:r>
          </a:p>
          <a:p>
            <a:pPr marL="37719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 smtClean="0"/>
              <a:t>Identify user needs, wants &amp; pain points (UXR)</a:t>
            </a:r>
          </a:p>
          <a:p>
            <a:pPr marL="37719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 smtClean="0"/>
              <a:t>Define success for the project (M/M)</a:t>
            </a:r>
          </a:p>
          <a:p>
            <a:pPr marL="37719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 smtClean="0"/>
              <a:t>Define the overall user experience theme (UXA/UID/FED)</a:t>
            </a:r>
          </a:p>
          <a:p>
            <a:pPr marL="37719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 smtClean="0"/>
              <a:t>Create design principles and document (UXA/UID/FED)</a:t>
            </a:r>
          </a:p>
          <a:p>
            <a:pPr marL="37719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 smtClean="0"/>
              <a:t>Establish a UX review process (UXA)</a:t>
            </a:r>
          </a:p>
          <a:p>
            <a:pPr marL="37719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 smtClean="0"/>
              <a:t>Develop an ongoing plan to prevent stagnation (UXA)</a:t>
            </a:r>
          </a:p>
        </p:txBody>
      </p:sp>
      <p:pic>
        <p:nvPicPr>
          <p:cNvPr id="3" name="Picture 2" descr="Screen Shot 2015-04-13 at 10.46.3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20576"/>
          </a:xfrm>
          <a:prstGeom prst="rect">
            <a:avLst/>
          </a:prstGeom>
        </p:spPr>
      </p:pic>
      <p:pic>
        <p:nvPicPr>
          <p:cNvPr id="4" name="Picture 3" descr="Screen Shot 2015-04-13 at 11.27.5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0896"/>
          </a:xfrm>
          <a:prstGeom prst="rect">
            <a:avLst/>
          </a:prstGeom>
        </p:spPr>
      </p:pic>
      <p:pic>
        <p:nvPicPr>
          <p:cNvPr id="5" name="Picture 4" descr="Screen Shot 2015-04-13 at 12.06.1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7531"/>
          </a:xfrm>
          <a:prstGeom prst="rect">
            <a:avLst/>
          </a:prstGeom>
        </p:spPr>
      </p:pic>
      <p:pic>
        <p:nvPicPr>
          <p:cNvPr id="6" name="Picture 5" descr="Screen Shot 2015-04-13 at 12.05.1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3375"/>
            <a:ext cx="9144000" cy="17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565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305550"/>
            <a:ext cx="2133600" cy="365125"/>
          </a:xfrm>
        </p:spPr>
        <p:txBody>
          <a:bodyPr/>
          <a:lstStyle/>
          <a:p>
            <a:fld id="{F94B57CF-9B6E-F049-8923-BCC06854C37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5895" y="1816100"/>
            <a:ext cx="2448559" cy="419100"/>
          </a:xfrm>
        </p:spPr>
        <p:txBody>
          <a:bodyPr/>
          <a:lstStyle/>
          <a:p>
            <a:r>
              <a:rPr lang="en-US" sz="1800" b="0" dirty="0" smtClean="0"/>
              <a:t>Current State (UXR)</a:t>
            </a:r>
            <a:endParaRPr lang="en-US" sz="1800" b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0" dirty="0" smtClean="0"/>
              <a:t>Research Objectives</a:t>
            </a:r>
            <a:endParaRPr lang="en-US" b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74555" y="1841500"/>
            <a:ext cx="2448559" cy="3502025"/>
          </a:xfrm>
        </p:spPr>
        <p:txBody>
          <a:bodyPr>
            <a:normAutofit/>
          </a:bodyPr>
          <a:lstStyle/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Where are we now?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685800" lvl="1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In relation to ourselves</a:t>
            </a:r>
          </a:p>
          <a:p>
            <a:pPr marL="685800" lvl="1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685800" lvl="1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In relation to our competitors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lvl="1"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14300" indent="0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349918" y="1816100"/>
            <a:ext cx="5589962" cy="4540250"/>
          </a:xfrm>
        </p:spPr>
        <p:txBody>
          <a:bodyPr>
            <a:normAutofit/>
          </a:bodyPr>
          <a:lstStyle/>
          <a:p>
            <a:pPr marL="37719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 smtClean="0"/>
              <a:t>Identify the current state experience and opportunities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 smtClean="0">
                <a:solidFill>
                  <a:schemeClr val="tx1"/>
                </a:solidFill>
              </a:rPr>
              <a:t>Baseline Test </a:t>
            </a:r>
          </a:p>
          <a:p>
            <a:pPr marL="1428750"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Functional testing</a:t>
            </a:r>
          </a:p>
          <a:p>
            <a:pPr marL="1428750"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Focus on core tasks</a:t>
            </a:r>
          </a:p>
          <a:p>
            <a:pPr marL="1428750"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Gather Qualitative and Quantitative Data</a:t>
            </a:r>
            <a:endParaRPr lang="en-US" b="0" dirty="0" smtClean="0">
              <a:solidFill>
                <a:schemeClr val="tx1"/>
              </a:solidFill>
            </a:endParaRP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Competitive Benchmarking</a:t>
            </a:r>
          </a:p>
          <a:p>
            <a:pPr marL="1428750"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0" dirty="0" smtClean="0">
                <a:solidFill>
                  <a:srgbClr val="000000"/>
                </a:solidFill>
              </a:rPr>
              <a:t>How does </a:t>
            </a:r>
            <a:r>
              <a:rPr lang="en-US" b="0" dirty="0" err="1" smtClean="0">
                <a:solidFill>
                  <a:srgbClr val="000000"/>
                </a:solidFill>
              </a:rPr>
              <a:t>FUNimation</a:t>
            </a:r>
            <a:r>
              <a:rPr lang="en-US" b="0" dirty="0" smtClean="0">
                <a:solidFill>
                  <a:srgbClr val="000000"/>
                </a:solidFill>
              </a:rPr>
              <a:t> compare to others?</a:t>
            </a:r>
          </a:p>
          <a:p>
            <a:pPr marL="1428750"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Appendix A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- Define the competition in all three segments (stream, shop, engage)</a:t>
            </a:r>
            <a:endParaRPr lang="en-US" b="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sz="1400" b="0" dirty="0" smtClean="0"/>
          </a:p>
          <a:p>
            <a:pPr marL="37719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sz="1400" b="0" dirty="0" smtClean="0"/>
          </a:p>
        </p:txBody>
      </p:sp>
      <p:pic>
        <p:nvPicPr>
          <p:cNvPr id="3" name="Picture 2" descr="Screen Shot 2015-04-13 at 10.46.3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20576"/>
          </a:xfrm>
          <a:prstGeom prst="rect">
            <a:avLst/>
          </a:prstGeom>
        </p:spPr>
      </p:pic>
      <p:pic>
        <p:nvPicPr>
          <p:cNvPr id="4" name="Picture 3" descr="Screen Shot 2015-04-13 at 11.27.5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0896"/>
          </a:xfrm>
          <a:prstGeom prst="rect">
            <a:avLst/>
          </a:prstGeom>
        </p:spPr>
      </p:pic>
      <p:pic>
        <p:nvPicPr>
          <p:cNvPr id="5" name="Picture 4" descr="Screen Shot 2015-04-13 at 12.06.1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7531"/>
          </a:xfrm>
          <a:prstGeom prst="rect">
            <a:avLst/>
          </a:prstGeom>
        </p:spPr>
      </p:pic>
      <p:pic>
        <p:nvPicPr>
          <p:cNvPr id="6" name="Picture 5" descr="Screen Shot 2015-04-13 at 12.05.1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3375"/>
            <a:ext cx="9144000" cy="17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744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B57CF-9B6E-F049-8923-BCC06854C37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0096" y="1720850"/>
            <a:ext cx="3016344" cy="419100"/>
          </a:xfrm>
        </p:spPr>
        <p:txBody>
          <a:bodyPr>
            <a:noAutofit/>
          </a:bodyPr>
          <a:lstStyle/>
          <a:p>
            <a:r>
              <a:rPr lang="en-US" sz="1800" b="0" dirty="0" smtClean="0"/>
              <a:t>Needs Assessment (UXR)</a:t>
            </a:r>
            <a:endParaRPr lang="en-US" sz="1800" b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0" dirty="0" smtClean="0"/>
              <a:t>Research Objectives</a:t>
            </a:r>
            <a:endParaRPr lang="en-US" b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72955" y="1720850"/>
            <a:ext cx="2448559" cy="3502025"/>
          </a:xfrm>
        </p:spPr>
        <p:txBody>
          <a:bodyPr>
            <a:normAutofit/>
          </a:bodyPr>
          <a:lstStyle/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Identify Target Customers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Identify Customer Needs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Identify Customer Pain Points</a:t>
            </a: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lvl="1"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14300" indent="0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497338" y="1720850"/>
            <a:ext cx="5475662" cy="4540250"/>
          </a:xfrm>
        </p:spPr>
        <p:txBody>
          <a:bodyPr>
            <a:normAutofit/>
          </a:bodyPr>
          <a:lstStyle/>
          <a:p>
            <a:pPr marL="37719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Identify user </a:t>
            </a:r>
            <a:r>
              <a:rPr lang="en-US" sz="1600" b="0" dirty="0" smtClean="0">
                <a:solidFill>
                  <a:schemeClr val="tx1"/>
                </a:solidFill>
              </a:rPr>
              <a:t>needs </a:t>
            </a:r>
            <a:r>
              <a:rPr lang="en-US" sz="1300" dirty="0">
                <a:solidFill>
                  <a:srgbClr val="000000"/>
                </a:solidFill>
              </a:rPr>
              <a:t>– </a:t>
            </a:r>
            <a:r>
              <a:rPr lang="en-US" sz="1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(population specific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en-US" sz="14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 smtClean="0">
                <a:solidFill>
                  <a:srgbClr val="000000"/>
                </a:solidFill>
              </a:rPr>
              <a:t>Focus Groups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Convention / </a:t>
            </a:r>
            <a:r>
              <a:rPr lang="en-US" sz="1400" dirty="0" err="1" smtClean="0">
                <a:solidFill>
                  <a:srgbClr val="000000"/>
                </a:solidFill>
              </a:rPr>
              <a:t>VoC</a:t>
            </a:r>
            <a:r>
              <a:rPr lang="en-US" sz="1400" dirty="0" smtClean="0">
                <a:solidFill>
                  <a:srgbClr val="000000"/>
                </a:solidFill>
              </a:rPr>
              <a:t> Surveys</a:t>
            </a:r>
          </a:p>
          <a:p>
            <a:pPr marL="1428750"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Developed in-house distributed at each convention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 smtClean="0">
                <a:solidFill>
                  <a:srgbClr val="000000"/>
                </a:solidFill>
              </a:rPr>
              <a:t>Web Intercept Surveys</a:t>
            </a:r>
          </a:p>
          <a:p>
            <a:pPr marL="1428750"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Built into the website</a:t>
            </a:r>
          </a:p>
          <a:p>
            <a:pPr marL="1885950" lvl="3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200" b="0" dirty="0" smtClean="0">
                <a:solidFill>
                  <a:srgbClr val="000000"/>
                </a:solidFill>
              </a:rPr>
              <a:t>Integrate into the backend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 smtClean="0">
                <a:solidFill>
                  <a:srgbClr val="000000"/>
                </a:solidFill>
              </a:rPr>
              <a:t>Archival Data</a:t>
            </a:r>
          </a:p>
          <a:p>
            <a:pPr marL="1428750"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0" dirty="0" smtClean="0">
                <a:solidFill>
                  <a:srgbClr val="000000"/>
                </a:solidFill>
              </a:rPr>
              <a:t>Support calls/emails</a:t>
            </a:r>
          </a:p>
          <a:p>
            <a:pPr marL="1885950" lvl="3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200" dirty="0" smtClean="0">
                <a:solidFill>
                  <a:srgbClr val="000000"/>
                </a:solidFill>
              </a:rPr>
              <a:t>Initiate a data repository</a:t>
            </a:r>
            <a:endParaRPr lang="en-US" sz="1200" b="0" dirty="0" smtClean="0">
              <a:solidFill>
                <a:srgbClr val="000000"/>
              </a:solidFill>
            </a:endParaRP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sz="1400" b="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sz="1400" b="0" dirty="0" smtClean="0"/>
          </a:p>
          <a:p>
            <a:pPr marL="37719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sz="1400" b="0" dirty="0" smtClean="0"/>
          </a:p>
        </p:txBody>
      </p:sp>
      <p:pic>
        <p:nvPicPr>
          <p:cNvPr id="3" name="Picture 2" descr="Screen Shot 2015-04-13 at 10.46.3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20576"/>
          </a:xfrm>
          <a:prstGeom prst="rect">
            <a:avLst/>
          </a:prstGeom>
        </p:spPr>
      </p:pic>
      <p:pic>
        <p:nvPicPr>
          <p:cNvPr id="4" name="Picture 3" descr="Screen Shot 2015-04-13 at 11.27.5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0896"/>
          </a:xfrm>
          <a:prstGeom prst="rect">
            <a:avLst/>
          </a:prstGeom>
        </p:spPr>
      </p:pic>
      <p:pic>
        <p:nvPicPr>
          <p:cNvPr id="5" name="Picture 4" descr="Screen Shot 2015-04-13 at 12.06.1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7531"/>
          </a:xfrm>
          <a:prstGeom prst="rect">
            <a:avLst/>
          </a:prstGeom>
        </p:spPr>
      </p:pic>
      <p:pic>
        <p:nvPicPr>
          <p:cNvPr id="6" name="Picture 5" descr="Screen Shot 2015-04-13 at 12.05.1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3375"/>
            <a:ext cx="9144000" cy="17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411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B57CF-9B6E-F049-8923-BCC06854C37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0097" y="1720850"/>
            <a:ext cx="2970985" cy="419100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UX Design </a:t>
            </a:r>
            <a:r>
              <a:rPr lang="en-US" sz="1600" b="0" dirty="0" smtClean="0"/>
              <a:t>(UXA/UID/UXR)</a:t>
            </a:r>
            <a:endParaRPr lang="en-US" sz="1600" b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0" dirty="0" smtClean="0"/>
              <a:t>Research Objectives</a:t>
            </a:r>
            <a:endParaRPr lang="en-US" b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89271" y="1758950"/>
            <a:ext cx="2448559" cy="3930650"/>
          </a:xfrm>
        </p:spPr>
        <p:txBody>
          <a:bodyPr>
            <a:normAutofit/>
          </a:bodyPr>
          <a:lstStyle/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UX/UI Best Practices</a:t>
            </a: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UX/UI Standards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Create Company Specific Design Principles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Addressing User Pain Points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Incorporating User Needs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Leading to Low and High Fidelity Prototypes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lvl="1"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14300" indent="0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018692" y="1684862"/>
            <a:ext cx="6125308" cy="4743450"/>
          </a:xfrm>
        </p:spPr>
        <p:txBody>
          <a:bodyPr>
            <a:normAutofit/>
          </a:bodyPr>
          <a:lstStyle/>
          <a:p>
            <a:pPr marL="37719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600" b="0" dirty="0" smtClean="0"/>
              <a:t>Iterative Design and Research and Testing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300" dirty="0" smtClean="0">
                <a:solidFill>
                  <a:srgbClr val="000000"/>
                </a:solidFill>
              </a:rPr>
              <a:t>Components  (UXA/UXR) – </a:t>
            </a:r>
            <a:r>
              <a:rPr lang="en-US" sz="1000" i="1" dirty="0" smtClean="0">
                <a:solidFill>
                  <a:srgbClr val="595959"/>
                </a:solidFill>
              </a:rPr>
              <a:t>(population generic)</a:t>
            </a:r>
          </a:p>
          <a:p>
            <a:pPr marL="1428750"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0" dirty="0" smtClean="0">
                <a:solidFill>
                  <a:srgbClr val="000000"/>
                </a:solidFill>
              </a:rPr>
              <a:t>Widgets (filter / sort, </a:t>
            </a:r>
            <a:r>
              <a:rPr lang="en-US" b="0" dirty="0" err="1" smtClean="0">
                <a:solidFill>
                  <a:srgbClr val="000000"/>
                </a:solidFill>
              </a:rPr>
              <a:t>etc</a:t>
            </a:r>
            <a:r>
              <a:rPr lang="en-US" b="0" dirty="0" smtClean="0">
                <a:solidFill>
                  <a:srgbClr val="000000"/>
                </a:solidFill>
              </a:rPr>
              <a:t>) – Best Practices / User Preference Testing</a:t>
            </a:r>
          </a:p>
          <a:p>
            <a:pPr marL="1428750"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Short Flows (sign up, purchase, </a:t>
            </a:r>
            <a:r>
              <a:rPr lang="en-US" dirty="0" err="1" smtClean="0">
                <a:solidFill>
                  <a:srgbClr val="000000"/>
                </a:solidFill>
              </a:rPr>
              <a:t>etc</a:t>
            </a:r>
            <a:r>
              <a:rPr lang="en-US" dirty="0" smtClean="0">
                <a:solidFill>
                  <a:srgbClr val="000000"/>
                </a:solidFill>
              </a:rPr>
              <a:t>) – Best Practices</a:t>
            </a:r>
          </a:p>
          <a:p>
            <a:pPr marL="1428750"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Video Players  </a:t>
            </a:r>
            <a:r>
              <a:rPr lang="en-US" sz="1100" dirty="0" smtClean="0">
                <a:solidFill>
                  <a:srgbClr val="000000"/>
                </a:solidFill>
              </a:rPr>
              <a:t>- Inline or Overlay?</a:t>
            </a:r>
          </a:p>
          <a:p>
            <a:pPr marL="1428750"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Member Account Area – Best Practices / User Testing Preferences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300" dirty="0" smtClean="0">
                <a:solidFill>
                  <a:srgbClr val="000000"/>
                </a:solidFill>
              </a:rPr>
              <a:t>Structure (UXA) – </a:t>
            </a:r>
            <a:r>
              <a:rPr lang="en-US" sz="1000" i="1" dirty="0" smtClean="0">
                <a:solidFill>
                  <a:srgbClr val="595959"/>
                </a:solidFill>
              </a:rPr>
              <a:t>(population specific)</a:t>
            </a:r>
          </a:p>
          <a:p>
            <a:pPr marL="1428750"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300" dirty="0" smtClean="0">
                <a:solidFill>
                  <a:srgbClr val="000000"/>
                </a:solidFill>
              </a:rPr>
              <a:t>Navigation – Card Sorting / Tree Testing</a:t>
            </a:r>
          </a:p>
          <a:p>
            <a:pPr marL="1428750"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300" dirty="0" smtClean="0">
                <a:solidFill>
                  <a:srgbClr val="000000"/>
                </a:solidFill>
              </a:rPr>
              <a:t>Product Layout / Presentation / Organization – User Preference Testing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b="0" dirty="0" smtClean="0"/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sz="1400" b="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sz="1400" b="0" dirty="0" smtClean="0"/>
          </a:p>
          <a:p>
            <a:pPr marL="37719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sz="1400" b="0" dirty="0" smtClean="0"/>
          </a:p>
        </p:txBody>
      </p:sp>
      <p:pic>
        <p:nvPicPr>
          <p:cNvPr id="3" name="Picture 2" descr="Screen Shot 2015-04-13 at 10.46.3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20576"/>
          </a:xfrm>
          <a:prstGeom prst="rect">
            <a:avLst/>
          </a:prstGeom>
        </p:spPr>
      </p:pic>
      <p:pic>
        <p:nvPicPr>
          <p:cNvPr id="4" name="Picture 3" descr="Screen Shot 2015-04-13 at 11.27.5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0896"/>
          </a:xfrm>
          <a:prstGeom prst="rect">
            <a:avLst/>
          </a:prstGeom>
        </p:spPr>
      </p:pic>
      <p:pic>
        <p:nvPicPr>
          <p:cNvPr id="5" name="Picture 4" descr="Screen Shot 2015-04-13 at 12.06.1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7531"/>
          </a:xfrm>
          <a:prstGeom prst="rect">
            <a:avLst/>
          </a:prstGeom>
        </p:spPr>
      </p:pic>
      <p:pic>
        <p:nvPicPr>
          <p:cNvPr id="6" name="Picture 5" descr="Screen Shot 2015-04-13 at 12.05.1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3375"/>
            <a:ext cx="9144000" cy="17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87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B57CF-9B6E-F049-8923-BCC06854C37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0717" y="1720850"/>
            <a:ext cx="2948306" cy="419100"/>
          </a:xfrm>
        </p:spPr>
        <p:txBody>
          <a:bodyPr>
            <a:normAutofit fontScale="90000"/>
          </a:bodyPr>
          <a:lstStyle/>
          <a:p>
            <a:r>
              <a:rPr lang="en-US" b="0" dirty="0" smtClean="0"/>
              <a:t>Prototype Testing </a:t>
            </a:r>
            <a:r>
              <a:rPr lang="en-US" sz="1600" b="0" dirty="0" smtClean="0"/>
              <a:t>(UID/UXR)</a:t>
            </a:r>
            <a:endParaRPr lang="en-US" sz="1600" b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0" dirty="0" smtClean="0"/>
              <a:t>Research Objectives</a:t>
            </a:r>
            <a:endParaRPr lang="en-US" b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75071" y="1835150"/>
            <a:ext cx="2448559" cy="3508375"/>
          </a:xfrm>
        </p:spPr>
        <p:txBody>
          <a:bodyPr>
            <a:normAutofit/>
          </a:bodyPr>
          <a:lstStyle/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Component Testing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Organization Testing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Flow Testing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lvl="1"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14300" indent="0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497338" y="1720850"/>
            <a:ext cx="5323262" cy="4540250"/>
          </a:xfrm>
        </p:spPr>
        <p:txBody>
          <a:bodyPr>
            <a:normAutofit/>
          </a:bodyPr>
          <a:lstStyle/>
          <a:p>
            <a:pPr marL="37719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 smtClean="0"/>
              <a:t>Lower Fidelity Testing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0" dirty="0" smtClean="0">
                <a:solidFill>
                  <a:srgbClr val="000000"/>
                </a:solidFill>
              </a:rPr>
              <a:t>Paper/Sketch Testing </a:t>
            </a:r>
          </a:p>
          <a:p>
            <a:pPr marL="37719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b="0" dirty="0" smtClean="0"/>
              <a:t>Higher Fidelity Testing – </a:t>
            </a:r>
            <a:r>
              <a:rPr lang="en-US" sz="1000" b="0" i="1" dirty="0" smtClean="0">
                <a:solidFill>
                  <a:srgbClr val="595959"/>
                </a:solidFill>
              </a:rPr>
              <a:t>(population specific)</a:t>
            </a: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Production Level Flats- </a:t>
            </a:r>
            <a:r>
              <a:rPr lang="en-US" i="1" dirty="0" err="1" smtClean="0">
                <a:solidFill>
                  <a:srgbClr val="000000"/>
                </a:solidFill>
              </a:rPr>
              <a:t>in</a:t>
            </a:r>
            <a:r>
              <a:rPr lang="en-US" dirty="0" err="1" smtClean="0">
                <a:solidFill>
                  <a:srgbClr val="000000"/>
                </a:solidFill>
              </a:rPr>
              <a:t>VISION</a:t>
            </a:r>
            <a:r>
              <a:rPr lang="en-US" dirty="0" smtClean="0">
                <a:solidFill>
                  <a:srgbClr val="000000"/>
                </a:solidFill>
              </a:rPr>
              <a:t> click through</a:t>
            </a:r>
            <a:endParaRPr lang="en-US" b="0" dirty="0" smtClean="0">
              <a:solidFill>
                <a:srgbClr val="000000"/>
              </a:solidFill>
            </a:endParaRP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b="0" dirty="0" smtClean="0"/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sz="1400" b="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028700"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sz="1400" b="0" dirty="0" smtClean="0"/>
          </a:p>
          <a:p>
            <a:pPr marL="37719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sz="1400" b="0" dirty="0" smtClean="0"/>
          </a:p>
        </p:txBody>
      </p:sp>
      <p:pic>
        <p:nvPicPr>
          <p:cNvPr id="3" name="Picture 2" descr="Screen Shot 2015-04-13 at 10.46.3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20576"/>
          </a:xfrm>
          <a:prstGeom prst="rect">
            <a:avLst/>
          </a:prstGeom>
        </p:spPr>
      </p:pic>
      <p:pic>
        <p:nvPicPr>
          <p:cNvPr id="4" name="Picture 3" descr="Screen Shot 2015-04-13 at 11.27.5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0896"/>
          </a:xfrm>
          <a:prstGeom prst="rect">
            <a:avLst/>
          </a:prstGeom>
        </p:spPr>
      </p:pic>
      <p:pic>
        <p:nvPicPr>
          <p:cNvPr id="5" name="Picture 4" descr="Screen Shot 2015-04-13 at 12.06.1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7531"/>
          </a:xfrm>
          <a:prstGeom prst="rect">
            <a:avLst/>
          </a:prstGeom>
        </p:spPr>
      </p:pic>
      <p:pic>
        <p:nvPicPr>
          <p:cNvPr id="6" name="Picture 5" descr="Screen Shot 2015-04-13 at 12.05.1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3375"/>
            <a:ext cx="9144000" cy="17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804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3151</TotalTime>
  <Words>1833</Words>
  <Application>Microsoft Macintosh PowerPoint</Application>
  <PresentationFormat>On-screen Show (4:3)</PresentationFormat>
  <Paragraphs>565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Goals</vt:lpstr>
      <vt:lpstr>Tangible Strategy (UXS)</vt:lpstr>
      <vt:lpstr>Creating the UX Strategy</vt:lpstr>
      <vt:lpstr>Current State (UXR)</vt:lpstr>
      <vt:lpstr>Needs Assessment (UXR)</vt:lpstr>
      <vt:lpstr>UX Design (UXA/UID/UXR)</vt:lpstr>
      <vt:lpstr>Prototype Testing (UID/UXR)</vt:lpstr>
      <vt:lpstr>Pre-Release Testing (UXR)</vt:lpstr>
      <vt:lpstr>Post Launch (UXR) </vt:lpstr>
      <vt:lpstr>UXR Road Map</vt:lpstr>
      <vt:lpstr>Estimated Resources</vt:lpstr>
      <vt:lpstr>≈ Cost (1 year services)</vt:lpstr>
      <vt:lpstr>PowerPoint Presentation</vt:lpstr>
      <vt:lpstr>Vertical - Streaming</vt:lpstr>
      <vt:lpstr>Vertical – DVD Purchase</vt:lpstr>
      <vt:lpstr>Vertical – Fan Engagement</vt:lpstr>
    </vt:vector>
  </TitlesOfParts>
  <Company>Group 1200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Batten</dc:creator>
  <cp:lastModifiedBy>David Batten</cp:lastModifiedBy>
  <cp:revision>302</cp:revision>
  <cp:lastPrinted>2015-04-29T18:32:50Z</cp:lastPrinted>
  <dcterms:created xsi:type="dcterms:W3CDTF">2015-04-16T17:14:40Z</dcterms:created>
  <dcterms:modified xsi:type="dcterms:W3CDTF">2015-05-08T15:50:23Z</dcterms:modified>
</cp:coreProperties>
</file>